
<file path=[Content_Types].xml><?xml version="1.0" encoding="utf-8"?>
<Types xmlns="http://schemas.openxmlformats.org/package/2006/content-types">
  <Default Extension="jpeg" ContentType="image/jpeg"/>
  <Default Extension="wdp" ContentType="image/vnd.ms-photo"/>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3"/>
  </p:sldMasterIdLst>
  <p:notesMasterIdLst>
    <p:notesMasterId r:id="rId7"/>
  </p:notesMasterIdLst>
  <p:sldIdLst>
    <p:sldId id="365" r:id="rId4"/>
    <p:sldId id="410" r:id="rId5"/>
    <p:sldId id="412" r:id="rId6"/>
    <p:sldId id="413" r:id="rId8"/>
    <p:sldId id="414" r:id="rId9"/>
    <p:sldId id="415" r:id="rId10"/>
    <p:sldId id="361" r:id="rId11"/>
    <p:sldId id="378" r:id="rId12"/>
    <p:sldId id="379" r:id="rId13"/>
    <p:sldId id="416" r:id="rId14"/>
    <p:sldId id="381" r:id="rId15"/>
    <p:sldId id="382" r:id="rId16"/>
    <p:sldId id="383" r:id="rId17"/>
    <p:sldId id="384" r:id="rId18"/>
    <p:sldId id="385" r:id="rId19"/>
    <p:sldId id="350" r:id="rId20"/>
    <p:sldId id="393" r:id="rId21"/>
    <p:sldId id="394" r:id="rId22"/>
    <p:sldId id="395" r:id="rId23"/>
    <p:sldId id="368" r:id="rId24"/>
    <p:sldId id="396" r:id="rId25"/>
    <p:sldId id="397" r:id="rId26"/>
    <p:sldId id="398" r:id="rId27"/>
    <p:sldId id="399" r:id="rId28"/>
    <p:sldId id="400" r:id="rId29"/>
    <p:sldId id="401" r:id="rId30"/>
    <p:sldId id="402" r:id="rId31"/>
    <p:sldId id="403" r:id="rId32"/>
    <p:sldId id="404" r:id="rId33"/>
    <p:sldId id="405" r:id="rId34"/>
    <p:sldId id="406" r:id="rId35"/>
    <p:sldId id="407" r:id="rId36"/>
    <p:sldId id="411" r:id="rId37"/>
    <p:sldId id="408" r:id="rId38"/>
    <p:sldId id="417" r:id="rId39"/>
    <p:sldId id="418" r:id="rId40"/>
    <p:sldId id="419" r:id="rId41"/>
    <p:sldId id="420" r:id="rId42"/>
    <p:sldId id="449" r:id="rId43"/>
    <p:sldId id="367" r:id="rId44"/>
  </p:sldIdLst>
  <p:sldSz cx="12192000" cy="6858000"/>
  <p:notesSz cx="6858000" cy="9144000"/>
  <p:embeddedFontLst>
    <p:embeddedFont>
      <p:font typeface="Arial Black" panose="020B0A04020102020204" pitchFamily="34" charset="0"/>
      <p:bold r:id="rId48"/>
    </p:embeddedFont>
    <p:embeddedFont>
      <p:font typeface="等线" panose="02010600030101010101" charset="-122"/>
      <p:regular r:id="rId49"/>
    </p:embeddedFont>
    <p:embeddedFont>
      <p:font typeface="等线 Light" panose="02010600030101010101" charset="-122"/>
      <p:regular r:id="rId5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DE1EB"/>
    <a:srgbClr val="EAEEF0"/>
    <a:srgbClr val="D5D5D5"/>
    <a:srgbClr val="F7F7F7"/>
    <a:srgbClr val="EA5431"/>
    <a:srgbClr val="E9E9E9"/>
    <a:srgbClr val="4D4D4D"/>
    <a:srgbClr val="F1F1F1"/>
    <a:srgbClr val="1A12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79" autoAdjust="0"/>
    <p:restoredTop sz="93875" autoAdjust="0"/>
  </p:normalViewPr>
  <p:slideViewPr>
    <p:cSldViewPr snapToGrid="0">
      <p:cViewPr varScale="1">
        <p:scale>
          <a:sx n="67" d="100"/>
          <a:sy n="67" d="100"/>
        </p:scale>
        <p:origin x="87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notesMaster" Target="notesMasters/notesMaster1.xml"/><Relationship Id="rId6" Type="http://schemas.openxmlformats.org/officeDocument/2006/relationships/slide" Target="slides/slide3.xml"/><Relationship Id="rId50" Type="http://schemas.openxmlformats.org/officeDocument/2006/relationships/font" Target="fonts/font3.fntdata"/><Relationship Id="rId5" Type="http://schemas.openxmlformats.org/officeDocument/2006/relationships/slide" Target="slides/slide2.xml"/><Relationship Id="rId49" Type="http://schemas.openxmlformats.org/officeDocument/2006/relationships/font" Target="fonts/font2.fntdata"/><Relationship Id="rId48" Type="http://schemas.openxmlformats.org/officeDocument/2006/relationships/font" Target="fonts/font1.fntdata"/><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5BFFFD-080A-439A-B75D-CD8F0460639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A9E855-0AD6-4C8A-BC5B-E6A314F91E3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A9E855-0AD6-4C8A-BC5B-E6A314F91E39}"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A9E855-0AD6-4C8A-BC5B-E6A314F91E39}"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A9E855-0AD6-4C8A-BC5B-E6A314F91E39}"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A9E855-0AD6-4C8A-BC5B-E6A314F91E39}"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A9E855-0AD6-4C8A-BC5B-E6A314F91E39}"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7BDAE293-828E-46B7-8F52-23AFAA0B592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967625-67C6-4067-9FA5-320CDF85415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BDAE293-828E-46B7-8F52-23AFAA0B592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967625-67C6-4067-9FA5-320CDF85415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BDAE293-828E-46B7-8F52-23AFAA0B592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967625-67C6-4067-9FA5-320CDF85415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7BDAE293-828E-46B7-8F52-23AFAA0B592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967625-67C6-4067-9FA5-320CDF85415B}"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BDAE293-828E-46B7-8F52-23AFAA0B592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967625-67C6-4067-9FA5-320CDF85415B}"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7BDAE293-828E-46B7-8F52-23AFAA0B592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967625-67C6-4067-9FA5-320CDF85415B}"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7BDAE293-828E-46B7-8F52-23AFAA0B592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2967625-67C6-4067-9FA5-320CDF85415B}"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7BDAE293-828E-46B7-8F52-23AFAA0B592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2967625-67C6-4067-9FA5-320CDF85415B}"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BDAE293-828E-46B7-8F52-23AFAA0B592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2967625-67C6-4067-9FA5-320CDF85415B}"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BDAE293-828E-46B7-8F52-23AFAA0B592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2967625-67C6-4067-9FA5-320CDF85415B}"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7BDAE293-828E-46B7-8F52-23AFAA0B592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2967625-67C6-4067-9FA5-320CDF85415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BDAE293-828E-46B7-8F52-23AFAA0B592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967625-67C6-4067-9FA5-320CDF85415B}"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7BDAE293-828E-46B7-8F52-23AFAA0B592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2967625-67C6-4067-9FA5-320CDF85415B}"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BDAE293-828E-46B7-8F52-23AFAA0B592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967625-67C6-4067-9FA5-320CDF85415B}"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BDAE293-828E-46B7-8F52-23AFAA0B592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967625-67C6-4067-9FA5-320CDF85415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7BDAE293-828E-46B7-8F52-23AFAA0B592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967625-67C6-4067-9FA5-320CDF85415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7BDAE293-828E-46B7-8F52-23AFAA0B592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2967625-67C6-4067-9FA5-320CDF85415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7BDAE293-828E-46B7-8F52-23AFAA0B592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2967625-67C6-4067-9FA5-320CDF85415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BDAE293-828E-46B7-8F52-23AFAA0B592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2967625-67C6-4067-9FA5-320CDF85415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BDAE293-828E-46B7-8F52-23AFAA0B592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2967625-67C6-4067-9FA5-320CDF85415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7BDAE293-828E-46B7-8F52-23AFAA0B592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2967625-67C6-4067-9FA5-320CDF85415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7BDAE293-828E-46B7-8F52-23AFAA0B592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2967625-67C6-4067-9FA5-320CDF85415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DAE293-828E-46B7-8F52-23AFAA0B592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967625-67C6-4067-9FA5-320CDF85415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DAE293-828E-46B7-8F52-23AFAA0B592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967625-67C6-4067-9FA5-320CDF85415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openxmlformats.org/officeDocument/2006/relationships/image" Target="../media/image12.png"/><Relationship Id="rId2" Type="http://schemas.microsoft.com/office/2007/relationships/hdphoto" Target="../media/hdphoto2.wdp"/><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pn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pn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2.png"/><Relationship Id="rId3" Type="http://schemas.openxmlformats.org/officeDocument/2006/relationships/image" Target="../media/image14.png"/><Relationship Id="rId2" Type="http://schemas.microsoft.com/office/2007/relationships/hdphoto" Target="../media/hdphoto2.wdp"/><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slide" Target="slide6.xml"/><Relationship Id="rId7" Type="http://schemas.openxmlformats.org/officeDocument/2006/relationships/slide" Target="slide5.xml"/><Relationship Id="rId6" Type="http://schemas.openxmlformats.org/officeDocument/2006/relationships/slide" Target="slide4.xml"/><Relationship Id="rId5" Type="http://schemas.microsoft.com/office/2007/relationships/hdphoto" Target="../media/hdphoto1.wdp"/><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1" Type="http://schemas.openxmlformats.org/officeDocument/2006/relationships/notesSlide" Target="../notesSlides/notesSlide1.xml"/><Relationship Id="rId10" Type="http://schemas.openxmlformats.org/officeDocument/2006/relationships/slideLayout" Target="../slideLayouts/slideLayout2.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32.png"/><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33.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microsoft.com/office/2007/relationships/hdphoto" Target="../media/hdphoto3.wdp"/><Relationship Id="rId1" Type="http://schemas.openxmlformats.org/officeDocument/2006/relationships/image" Target="../media/image34.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4.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4.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4.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microsoft.com/office/2007/relationships/hdphoto" Target="../media/hdphoto2.wdp"/><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2.png"/><Relationship Id="rId2" Type="http://schemas.microsoft.com/office/2007/relationships/hdphoto" Target="../media/hdphoto2.wdp"/><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2.png"/><Relationship Id="rId2" Type="http://schemas.microsoft.com/office/2007/relationships/hdphoto" Target="../media/hdphoto2.wdp"/><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12065" b="16747"/>
          <a:stretch>
            <a:fillRect/>
          </a:stretch>
        </p:blipFill>
        <p:spPr>
          <a:xfrm>
            <a:off x="0" y="0"/>
            <a:ext cx="12192000" cy="6858000"/>
          </a:xfrm>
          <a:prstGeom prst="rect">
            <a:avLst/>
          </a:prstGeom>
        </p:spPr>
      </p:pic>
      <p:sp>
        <p:nvSpPr>
          <p:cNvPr id="6" name="矩形 5"/>
          <p:cNvSpPr/>
          <p:nvPr/>
        </p:nvSpPr>
        <p:spPr>
          <a:xfrm>
            <a:off x="2205990" y="2728952"/>
            <a:ext cx="3154680" cy="1108710"/>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2409826" y="2879824"/>
            <a:ext cx="5265138" cy="1200329"/>
          </a:xfrm>
          <a:prstGeom prst="rect">
            <a:avLst/>
          </a:prstGeom>
          <a:noFill/>
        </p:spPr>
        <p:txBody>
          <a:bodyPr wrap="square" rtlCol="0">
            <a:spAutoFit/>
          </a:bodyPr>
          <a:lstStyle/>
          <a:p>
            <a:r>
              <a:rPr lang="en-US" sz="7200" b="1" dirty="0">
                <a:solidFill>
                  <a:schemeClr val="tx1"/>
                </a:solidFill>
                <a:uFillTx/>
                <a:latin typeface="Arial Black" panose="020B0A04020102020204" pitchFamily="34" charset="0"/>
                <a:ea typeface="+mj-ea"/>
              </a:rPr>
              <a:t>UML</a:t>
            </a:r>
            <a:r>
              <a:rPr lang="zh-CN" altLang="en-US" sz="7200" b="1" dirty="0">
                <a:solidFill>
                  <a:schemeClr val="tx1"/>
                </a:solidFill>
                <a:uFillTx/>
                <a:latin typeface="Arial Black" panose="020B0A04020102020204" pitchFamily="34" charset="0"/>
                <a:ea typeface="+mj-ea"/>
              </a:rPr>
              <a:t>简介</a:t>
            </a:r>
            <a:endParaRPr lang="zh-CN" altLang="en-US" sz="7200" b="1" dirty="0">
              <a:solidFill>
                <a:schemeClr val="tx1"/>
              </a:solidFill>
              <a:uFillTx/>
              <a:latin typeface="Arial Black" panose="020B0A04020102020204" pitchFamily="34" charset="0"/>
              <a:ea typeface="+mj-ea"/>
            </a:endParaRPr>
          </a:p>
        </p:txBody>
      </p:sp>
      <p:sp>
        <p:nvSpPr>
          <p:cNvPr id="2" name="文本框 1"/>
          <p:cNvSpPr txBox="1"/>
          <p:nvPr/>
        </p:nvSpPr>
        <p:spPr>
          <a:xfrm>
            <a:off x="2205990" y="5802630"/>
            <a:ext cx="4749165" cy="368300"/>
          </a:xfrm>
          <a:prstGeom prst="rect">
            <a:avLst/>
          </a:prstGeom>
          <a:noFill/>
        </p:spPr>
        <p:txBody>
          <a:bodyPr wrap="square" rtlCol="0">
            <a:spAutoFit/>
          </a:bodyPr>
          <a:lstStyle/>
          <a:p>
            <a:r>
              <a:rPr lang="zh-CN" altLang="en-US" b="1" dirty="0"/>
              <a:t>组员：曹依娜 梁晗昕 陈杭俊 林伟 查振宇</a:t>
            </a:r>
            <a:endParaRPr lang="zh-CN" altLang="en-US" b="1" dirty="0"/>
          </a:p>
        </p:txBody>
      </p:sp>
      <p:pic>
        <p:nvPicPr>
          <p:cNvPr id="3" name="图片 2"/>
          <p:cNvPicPr>
            <a:picLocks noChangeAspect="1"/>
          </p:cNvPicPr>
          <p:nvPr/>
        </p:nvPicPr>
        <p:blipFill>
          <a:blip r:embed="rId2"/>
          <a:stretch>
            <a:fillRect/>
          </a:stretch>
        </p:blipFill>
        <p:spPr>
          <a:xfrm>
            <a:off x="10236065" y="194424"/>
            <a:ext cx="1680210" cy="159321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BEBA8EAE-BF5A-486C-A8C5-ECC9F3942E4B}">
                <a14:imgProps xmlns:a14="http://schemas.microsoft.com/office/drawing/2010/main">
                  <a14:imgLayer r:embed="rId2">
                    <a14:imgEffect>
                      <a14:brightnessContrast bright="20000"/>
                    </a14:imgEffect>
                  </a14:imgLayer>
                </a14:imgProps>
              </a:ext>
            </a:extLst>
          </a:blip>
          <a:stretch>
            <a:fillRect/>
          </a:stretch>
        </p:blipFill>
        <p:spPr>
          <a:xfrm>
            <a:off x="0" y="0"/>
            <a:ext cx="12192000" cy="6859398"/>
          </a:xfrm>
          <a:prstGeom prst="rect">
            <a:avLst/>
          </a:prstGeom>
        </p:spPr>
      </p:pic>
      <p:sp>
        <p:nvSpPr>
          <p:cNvPr id="5" name="矩形 4"/>
          <p:cNvSpPr/>
          <p:nvPr/>
        </p:nvSpPr>
        <p:spPr>
          <a:xfrm>
            <a:off x="0" y="0"/>
            <a:ext cx="12192000" cy="6858000"/>
          </a:xfrm>
          <a:prstGeom prst="rect">
            <a:avLst/>
          </a:prstGeom>
          <a:solidFill>
            <a:schemeClr val="tx1">
              <a:lumMod val="95000"/>
              <a:lumOff val="5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5577508" y="1054366"/>
            <a:ext cx="2468815"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871220" y="1529715"/>
            <a:ext cx="9484360" cy="4335145"/>
          </a:xfrm>
          <a:prstGeom prst="rect">
            <a:avLst/>
          </a:prstGeom>
          <a:gradFill>
            <a:gsLst>
              <a:gs pos="0">
                <a:schemeClr val="bg1">
                  <a:lumMod val="75000"/>
                  <a:alpha val="73000"/>
                </a:schemeClr>
              </a:gs>
              <a:gs pos="100000">
                <a:srgbClr val="FFFFFF">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连接符 43"/>
          <p:cNvCxnSpPr/>
          <p:nvPr/>
        </p:nvCxnSpPr>
        <p:spPr>
          <a:xfrm>
            <a:off x="4174967" y="1007365"/>
            <a:ext cx="2992582"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4472353" y="300533"/>
            <a:ext cx="2980046" cy="706755"/>
          </a:xfrm>
          <a:prstGeom prst="rect">
            <a:avLst/>
          </a:prstGeom>
          <a:noFill/>
        </p:spPr>
        <p:txBody>
          <a:bodyPr wrap="square" rtlCol="0">
            <a:spAutoFit/>
          </a:bodyPr>
          <a:lstStyle/>
          <a:p>
            <a:r>
              <a:rPr lang="zh-CN" altLang="en-US" sz="4000">
                <a:sym typeface="+mn-ea"/>
              </a:rPr>
              <a:t>四种事物</a:t>
            </a:r>
            <a:endParaRPr lang="zh-CN" sz="4000" b="1" dirty="0">
              <a:solidFill>
                <a:schemeClr val="tx1"/>
              </a:solidFill>
              <a:uFillTx/>
              <a:latin typeface="宋体" panose="02010600030101010101" pitchFamily="2" charset="-122"/>
              <a:ea typeface="+mj-ea"/>
            </a:endParaRPr>
          </a:p>
        </p:txBody>
      </p:sp>
      <p:pic>
        <p:nvPicPr>
          <p:cNvPr id="2" name="图片 1" descr="31HASR`]D`%4QABJX7WAYFA"/>
          <p:cNvPicPr>
            <a:picLocks noChangeAspect="1"/>
          </p:cNvPicPr>
          <p:nvPr/>
        </p:nvPicPr>
        <p:blipFill>
          <a:blip r:embed="rId3"/>
          <a:stretch>
            <a:fillRect/>
          </a:stretch>
        </p:blipFill>
        <p:spPr>
          <a:xfrm>
            <a:off x="2499360" y="2359660"/>
            <a:ext cx="6058535" cy="3703955"/>
          </a:xfrm>
          <a:prstGeom prst="rect">
            <a:avLst/>
          </a:prstGeom>
        </p:spPr>
      </p:pic>
      <p:sp>
        <p:nvSpPr>
          <p:cNvPr id="7" name="文本框 6"/>
          <p:cNvSpPr txBox="1"/>
          <p:nvPr/>
        </p:nvSpPr>
        <p:spPr>
          <a:xfrm>
            <a:off x="3833495" y="1802765"/>
            <a:ext cx="2730500" cy="368300"/>
          </a:xfrm>
          <a:prstGeom prst="rect">
            <a:avLst/>
          </a:prstGeom>
          <a:noFill/>
        </p:spPr>
        <p:txBody>
          <a:bodyPr wrap="square" rtlCol="0">
            <a:spAutoFit/>
          </a:bodyPr>
          <a:lstStyle/>
          <a:p>
            <a:r>
              <a:rPr lang="zh-CN" altLang="en-US"/>
              <a:t>结构事物部分图符</a:t>
            </a:r>
            <a:endParaRPr lang="zh-CN" altLang="en-US"/>
          </a:p>
        </p:txBody>
      </p:sp>
      <p:pic>
        <p:nvPicPr>
          <p:cNvPr id="3" name="图片 2"/>
          <p:cNvPicPr>
            <a:picLocks noChangeAspect="1"/>
          </p:cNvPicPr>
          <p:nvPr/>
        </p:nvPicPr>
        <p:blipFill>
          <a:blip r:embed="rId4"/>
          <a:stretch>
            <a:fillRect/>
          </a:stretch>
        </p:blipFill>
        <p:spPr>
          <a:xfrm>
            <a:off x="10266045" y="239395"/>
            <a:ext cx="1680210" cy="159321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t="12065" b="12905"/>
          <a:stretch>
            <a:fillRect/>
          </a:stretch>
        </p:blipFill>
        <p:spPr>
          <a:xfrm>
            <a:off x="0" y="-1"/>
            <a:ext cx="12192000" cy="6858001"/>
          </a:xfrm>
          <a:prstGeom prst="rect">
            <a:avLst/>
          </a:prstGeom>
        </p:spPr>
      </p:pic>
      <p:cxnSp>
        <p:nvCxnSpPr>
          <p:cNvPr id="6" name="直接连接符 5"/>
          <p:cNvCxnSpPr/>
          <p:nvPr/>
        </p:nvCxnSpPr>
        <p:spPr>
          <a:xfrm>
            <a:off x="5577508" y="1054366"/>
            <a:ext cx="2468815"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219835" y="1511935"/>
            <a:ext cx="9484360" cy="4335145"/>
          </a:xfrm>
          <a:prstGeom prst="rect">
            <a:avLst/>
          </a:prstGeom>
          <a:gradFill>
            <a:gsLst>
              <a:gs pos="0">
                <a:schemeClr val="bg1">
                  <a:lumMod val="75000"/>
                  <a:alpha val="73000"/>
                </a:schemeClr>
              </a:gs>
              <a:gs pos="100000">
                <a:srgbClr val="FFFFFF">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连接符 43"/>
          <p:cNvCxnSpPr/>
          <p:nvPr/>
        </p:nvCxnSpPr>
        <p:spPr>
          <a:xfrm>
            <a:off x="4174967" y="1007365"/>
            <a:ext cx="2992582"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571625" y="2553335"/>
            <a:ext cx="8389620" cy="1568450"/>
          </a:xfrm>
          <a:prstGeom prst="rect">
            <a:avLst/>
          </a:prstGeom>
          <a:noFill/>
        </p:spPr>
        <p:txBody>
          <a:bodyPr wrap="square" rtlCol="0">
            <a:spAutoFit/>
          </a:bodyPr>
          <a:lstStyle/>
          <a:p>
            <a:r>
              <a:rPr lang="zh-CN" altLang="en-US" sz="2400">
                <a:solidFill>
                  <a:schemeClr val="tx1"/>
                </a:solidFill>
                <a:uFillTx/>
              </a:rPr>
              <a:t>二</a:t>
            </a:r>
            <a:r>
              <a:rPr lang="en-US" altLang="zh-CN" sz="2400">
                <a:solidFill>
                  <a:schemeClr val="tx1"/>
                </a:solidFill>
                <a:uFillTx/>
              </a:rPr>
              <a:t>.行为事物</a:t>
            </a:r>
            <a:endParaRPr lang="en-US" altLang="zh-CN" sz="2400">
              <a:solidFill>
                <a:schemeClr val="tx1"/>
              </a:solidFill>
              <a:uFillTx/>
            </a:endParaRPr>
          </a:p>
          <a:p>
            <a:r>
              <a:rPr lang="zh-CN" altLang="en-US">
                <a:solidFill>
                  <a:schemeClr val="tx1">
                    <a:lumMod val="95000"/>
                    <a:lumOff val="5000"/>
                  </a:schemeClr>
                </a:solidFill>
                <a:uFillTx/>
              </a:rPr>
              <a:t>①交互 ：在特定语境中共同完成一定任务的一组对象或角色之间交换的信息组成。一个对象群体的行为或者单个操作的行为可以用一个交互来描述。交互设计一些其他元素，包括信息，动作和连接件（对象间的连接）。在图形上，把消息画成一条有方向的直线，通常在其上总是带有操作名</a:t>
            </a:r>
            <a:endParaRPr lang="zh-CN" altLang="en-US">
              <a:solidFill>
                <a:schemeClr val="tx1">
                  <a:lumMod val="95000"/>
                  <a:lumOff val="5000"/>
                </a:schemeClr>
              </a:solidFill>
              <a:uFillTx/>
            </a:endParaRPr>
          </a:p>
        </p:txBody>
      </p:sp>
      <p:sp>
        <p:nvSpPr>
          <p:cNvPr id="9" name="文本框 8"/>
          <p:cNvSpPr txBox="1"/>
          <p:nvPr/>
        </p:nvSpPr>
        <p:spPr>
          <a:xfrm>
            <a:off x="4472353" y="300533"/>
            <a:ext cx="2980046" cy="706755"/>
          </a:xfrm>
          <a:prstGeom prst="rect">
            <a:avLst/>
          </a:prstGeom>
          <a:noFill/>
        </p:spPr>
        <p:txBody>
          <a:bodyPr wrap="square" rtlCol="0">
            <a:spAutoFit/>
          </a:bodyPr>
          <a:lstStyle/>
          <a:p>
            <a:r>
              <a:rPr lang="zh-CN" altLang="en-US" sz="4000">
                <a:sym typeface="+mn-ea"/>
              </a:rPr>
              <a:t>四种事物</a:t>
            </a:r>
            <a:endParaRPr lang="zh-CN" sz="4000" b="1" dirty="0">
              <a:solidFill>
                <a:schemeClr val="tx1"/>
              </a:solidFill>
              <a:uFillTx/>
              <a:latin typeface="宋体" panose="02010600030101010101" pitchFamily="2" charset="-122"/>
              <a:ea typeface="+mj-ea"/>
            </a:endParaRPr>
          </a:p>
        </p:txBody>
      </p:sp>
      <p:pic>
        <p:nvPicPr>
          <p:cNvPr id="4" name="图片 3" descr="MZFC5V3GEOF8$E`ZIG]H%FO"/>
          <p:cNvPicPr>
            <a:picLocks noChangeAspect="1"/>
          </p:cNvPicPr>
          <p:nvPr/>
        </p:nvPicPr>
        <p:blipFill>
          <a:blip r:embed="rId2"/>
          <a:stretch>
            <a:fillRect/>
          </a:stretch>
        </p:blipFill>
        <p:spPr>
          <a:xfrm>
            <a:off x="6892925" y="4416425"/>
            <a:ext cx="2263140" cy="1036320"/>
          </a:xfrm>
          <a:prstGeom prst="rect">
            <a:avLst/>
          </a:prstGeom>
        </p:spPr>
      </p:pic>
      <p:pic>
        <p:nvPicPr>
          <p:cNvPr id="5" name="图片 4"/>
          <p:cNvPicPr>
            <a:picLocks noChangeAspect="1"/>
          </p:cNvPicPr>
          <p:nvPr/>
        </p:nvPicPr>
        <p:blipFill>
          <a:blip r:embed="rId3"/>
          <a:stretch>
            <a:fillRect/>
          </a:stretch>
        </p:blipFill>
        <p:spPr>
          <a:xfrm>
            <a:off x="10266045" y="239395"/>
            <a:ext cx="1680210" cy="159321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t="12065" b="12905"/>
          <a:stretch>
            <a:fillRect/>
          </a:stretch>
        </p:blipFill>
        <p:spPr>
          <a:xfrm>
            <a:off x="0" y="-1"/>
            <a:ext cx="12192000" cy="6858001"/>
          </a:xfrm>
          <a:prstGeom prst="rect">
            <a:avLst/>
          </a:prstGeom>
        </p:spPr>
      </p:pic>
      <p:cxnSp>
        <p:nvCxnSpPr>
          <p:cNvPr id="6" name="直接连接符 5"/>
          <p:cNvCxnSpPr/>
          <p:nvPr/>
        </p:nvCxnSpPr>
        <p:spPr>
          <a:xfrm>
            <a:off x="5577508" y="1054366"/>
            <a:ext cx="2468815"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219835" y="1511935"/>
            <a:ext cx="9484360" cy="4335145"/>
          </a:xfrm>
          <a:prstGeom prst="rect">
            <a:avLst/>
          </a:prstGeom>
          <a:gradFill>
            <a:gsLst>
              <a:gs pos="0">
                <a:schemeClr val="bg1">
                  <a:lumMod val="75000"/>
                  <a:alpha val="73000"/>
                </a:schemeClr>
              </a:gs>
              <a:gs pos="100000">
                <a:srgbClr val="FFFFFF">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连接符 43"/>
          <p:cNvCxnSpPr/>
          <p:nvPr/>
        </p:nvCxnSpPr>
        <p:spPr>
          <a:xfrm>
            <a:off x="4174967" y="1007365"/>
            <a:ext cx="2992582"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571625" y="2553335"/>
            <a:ext cx="8389620" cy="1198880"/>
          </a:xfrm>
          <a:prstGeom prst="rect">
            <a:avLst/>
          </a:prstGeom>
          <a:noFill/>
        </p:spPr>
        <p:txBody>
          <a:bodyPr wrap="square" rtlCol="0">
            <a:spAutoFit/>
          </a:bodyPr>
          <a:lstStyle/>
          <a:p>
            <a:r>
              <a:rPr lang="zh-CN">
                <a:solidFill>
                  <a:schemeClr val="tx1"/>
                </a:solidFill>
                <a:uFillTx/>
              </a:rPr>
              <a:t>②状态机 ：描述了一个对象或一个交互在生命期内响应时间所经历的状态序列以及它对这件时间做出的响应。单个类或一组类之间协作的行为可以用一个状态机来描述。在图形上，把状态化成一个圆角矩形，通常在其中含有状态的名字或其子状态。</a:t>
            </a:r>
            <a:endParaRPr lang="zh-CN">
              <a:solidFill>
                <a:schemeClr val="tx1"/>
              </a:solidFill>
              <a:uFillTx/>
            </a:endParaRPr>
          </a:p>
        </p:txBody>
      </p:sp>
      <p:sp>
        <p:nvSpPr>
          <p:cNvPr id="9" name="文本框 8"/>
          <p:cNvSpPr txBox="1"/>
          <p:nvPr/>
        </p:nvSpPr>
        <p:spPr>
          <a:xfrm>
            <a:off x="4472353" y="300533"/>
            <a:ext cx="2980046" cy="706755"/>
          </a:xfrm>
          <a:prstGeom prst="rect">
            <a:avLst/>
          </a:prstGeom>
          <a:noFill/>
        </p:spPr>
        <p:txBody>
          <a:bodyPr wrap="square" rtlCol="0">
            <a:spAutoFit/>
          </a:bodyPr>
          <a:lstStyle/>
          <a:p>
            <a:r>
              <a:rPr lang="zh-CN" altLang="en-US" sz="4000">
                <a:sym typeface="+mn-ea"/>
              </a:rPr>
              <a:t>四种事物</a:t>
            </a:r>
            <a:endParaRPr lang="zh-CN" sz="4000" b="1" dirty="0">
              <a:solidFill>
                <a:schemeClr val="tx1"/>
              </a:solidFill>
              <a:uFillTx/>
              <a:latin typeface="宋体" panose="02010600030101010101" pitchFamily="2" charset="-122"/>
              <a:ea typeface="+mj-ea"/>
            </a:endParaRPr>
          </a:p>
        </p:txBody>
      </p:sp>
      <p:pic>
        <p:nvPicPr>
          <p:cNvPr id="4" name="图片 3"/>
          <p:cNvPicPr>
            <a:picLocks noChangeAspect="1"/>
          </p:cNvPicPr>
          <p:nvPr/>
        </p:nvPicPr>
        <p:blipFill>
          <a:blip r:embed="rId2"/>
          <a:stretch>
            <a:fillRect/>
          </a:stretch>
        </p:blipFill>
        <p:spPr>
          <a:xfrm>
            <a:off x="10266045" y="239395"/>
            <a:ext cx="1680210" cy="159321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t="12065" b="12905"/>
          <a:stretch>
            <a:fillRect/>
          </a:stretch>
        </p:blipFill>
        <p:spPr>
          <a:xfrm>
            <a:off x="0" y="-1"/>
            <a:ext cx="12192000" cy="6858001"/>
          </a:xfrm>
          <a:prstGeom prst="rect">
            <a:avLst/>
          </a:prstGeom>
        </p:spPr>
      </p:pic>
      <p:cxnSp>
        <p:nvCxnSpPr>
          <p:cNvPr id="6" name="直接连接符 5"/>
          <p:cNvCxnSpPr/>
          <p:nvPr/>
        </p:nvCxnSpPr>
        <p:spPr>
          <a:xfrm>
            <a:off x="5577508" y="1054366"/>
            <a:ext cx="2468815"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219835" y="1511935"/>
            <a:ext cx="9484360" cy="4335145"/>
          </a:xfrm>
          <a:prstGeom prst="rect">
            <a:avLst/>
          </a:prstGeom>
          <a:gradFill>
            <a:gsLst>
              <a:gs pos="0">
                <a:schemeClr val="bg1">
                  <a:lumMod val="75000"/>
                  <a:alpha val="73000"/>
                </a:schemeClr>
              </a:gs>
              <a:gs pos="100000">
                <a:srgbClr val="FFFFFF">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连接符 43"/>
          <p:cNvCxnSpPr/>
          <p:nvPr/>
        </p:nvCxnSpPr>
        <p:spPr>
          <a:xfrm>
            <a:off x="4174967" y="1007365"/>
            <a:ext cx="2992582"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571625" y="2553335"/>
            <a:ext cx="8389620" cy="1198880"/>
          </a:xfrm>
          <a:prstGeom prst="rect">
            <a:avLst/>
          </a:prstGeom>
          <a:noFill/>
        </p:spPr>
        <p:txBody>
          <a:bodyPr wrap="square" rtlCol="0">
            <a:spAutoFit/>
          </a:bodyPr>
          <a:lstStyle/>
          <a:p>
            <a:r>
              <a:rPr lang="zh-CN">
                <a:solidFill>
                  <a:schemeClr val="tx1"/>
                </a:solidFill>
                <a:uFillTx/>
              </a:rPr>
              <a:t>③活动：描述了计算过程执行的步骤序列。交互所注重是一组进行交互的对象，状态机所注重的是一定时间内一个对象的生命周期，活动所注重的是步骤之间的流而不关心哪个对象执行哪个步骤。在图形上，把动作化成一个圆角矩形，在其中含有指明其用途的名字。</a:t>
            </a:r>
            <a:endParaRPr lang="zh-CN">
              <a:solidFill>
                <a:schemeClr val="tx1"/>
              </a:solidFill>
              <a:uFillTx/>
            </a:endParaRPr>
          </a:p>
        </p:txBody>
      </p:sp>
      <p:sp>
        <p:nvSpPr>
          <p:cNvPr id="9" name="文本框 8"/>
          <p:cNvSpPr txBox="1"/>
          <p:nvPr/>
        </p:nvSpPr>
        <p:spPr>
          <a:xfrm>
            <a:off x="4472353" y="300533"/>
            <a:ext cx="2980046" cy="706755"/>
          </a:xfrm>
          <a:prstGeom prst="rect">
            <a:avLst/>
          </a:prstGeom>
          <a:noFill/>
        </p:spPr>
        <p:txBody>
          <a:bodyPr wrap="square" rtlCol="0">
            <a:spAutoFit/>
          </a:bodyPr>
          <a:lstStyle/>
          <a:p>
            <a:r>
              <a:rPr lang="zh-CN" altLang="en-US" sz="4000">
                <a:sym typeface="+mn-ea"/>
              </a:rPr>
              <a:t>四种事物</a:t>
            </a:r>
            <a:endParaRPr lang="zh-CN" sz="4000" b="1" dirty="0">
              <a:solidFill>
                <a:schemeClr val="tx1"/>
              </a:solidFill>
              <a:uFillTx/>
              <a:latin typeface="宋体" panose="02010600030101010101" pitchFamily="2" charset="-122"/>
              <a:ea typeface="+mj-ea"/>
            </a:endParaRPr>
          </a:p>
        </p:txBody>
      </p:sp>
      <p:pic>
        <p:nvPicPr>
          <p:cNvPr id="4" name="图片 3"/>
          <p:cNvPicPr>
            <a:picLocks noChangeAspect="1"/>
          </p:cNvPicPr>
          <p:nvPr/>
        </p:nvPicPr>
        <p:blipFill>
          <a:blip r:embed="rId2"/>
          <a:stretch>
            <a:fillRect/>
          </a:stretch>
        </p:blipFill>
        <p:spPr>
          <a:xfrm>
            <a:off x="10266045" y="239395"/>
            <a:ext cx="1680210" cy="159321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BEBA8EAE-BF5A-486C-A8C5-ECC9F3942E4B}">
                <a14:imgProps xmlns:a14="http://schemas.microsoft.com/office/drawing/2010/main">
                  <a14:imgLayer r:embed="rId2">
                    <a14:imgEffect>
                      <a14:brightnessContrast bright="20000"/>
                    </a14:imgEffect>
                  </a14:imgLayer>
                </a14:imgProps>
              </a:ext>
            </a:extLst>
          </a:blip>
          <a:stretch>
            <a:fillRect/>
          </a:stretch>
        </p:blipFill>
        <p:spPr>
          <a:xfrm>
            <a:off x="0" y="0"/>
            <a:ext cx="12192000" cy="6859398"/>
          </a:xfrm>
          <a:prstGeom prst="rect">
            <a:avLst/>
          </a:prstGeom>
        </p:spPr>
      </p:pic>
      <p:sp>
        <p:nvSpPr>
          <p:cNvPr id="5" name="矩形 4"/>
          <p:cNvSpPr/>
          <p:nvPr/>
        </p:nvSpPr>
        <p:spPr>
          <a:xfrm>
            <a:off x="0" y="0"/>
            <a:ext cx="12192000" cy="6858000"/>
          </a:xfrm>
          <a:prstGeom prst="rect">
            <a:avLst/>
          </a:prstGeom>
          <a:solidFill>
            <a:schemeClr val="tx1">
              <a:lumMod val="95000"/>
              <a:lumOff val="5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5577508" y="1054366"/>
            <a:ext cx="2468815"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781050" y="1692275"/>
            <a:ext cx="9484360" cy="4335145"/>
          </a:xfrm>
          <a:prstGeom prst="rect">
            <a:avLst/>
          </a:prstGeom>
          <a:gradFill>
            <a:gsLst>
              <a:gs pos="0">
                <a:schemeClr val="bg1">
                  <a:lumMod val="75000"/>
                  <a:alpha val="73000"/>
                </a:schemeClr>
              </a:gs>
              <a:gs pos="100000">
                <a:srgbClr val="FFFFFF">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连接符 43"/>
          <p:cNvCxnSpPr/>
          <p:nvPr/>
        </p:nvCxnSpPr>
        <p:spPr>
          <a:xfrm>
            <a:off x="4174967" y="1007365"/>
            <a:ext cx="2992582"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589405" y="2553335"/>
            <a:ext cx="8389620" cy="1568450"/>
          </a:xfrm>
          <a:prstGeom prst="rect">
            <a:avLst/>
          </a:prstGeom>
          <a:noFill/>
        </p:spPr>
        <p:txBody>
          <a:bodyPr wrap="square" rtlCol="0">
            <a:spAutoFit/>
          </a:bodyPr>
          <a:lstStyle/>
          <a:p>
            <a:r>
              <a:rPr lang="en-US" altLang="zh-CN" sz="2400">
                <a:solidFill>
                  <a:schemeClr val="bg1"/>
                </a:solidFill>
                <a:uFillTx/>
              </a:rPr>
              <a:t>3.</a:t>
            </a:r>
            <a:r>
              <a:rPr lang="zh-CN" altLang="en-US" sz="2400">
                <a:solidFill>
                  <a:schemeClr val="bg1"/>
                </a:solidFill>
                <a:uFillTx/>
              </a:rPr>
              <a:t>分组事物</a:t>
            </a:r>
            <a:endParaRPr lang="zh-CN" altLang="en-US" sz="2400">
              <a:solidFill>
                <a:schemeClr val="bg1"/>
              </a:solidFill>
              <a:uFillTx/>
            </a:endParaRPr>
          </a:p>
          <a:p>
            <a:r>
              <a:rPr lang="zh-CN" altLang="en-US">
                <a:solidFill>
                  <a:schemeClr val="bg1"/>
                </a:solidFill>
                <a:uFillTx/>
              </a:rPr>
              <a:t>是UML组织的部分。它们是一些由模型分解成的“盒子”。主要的分组事物是包。</a:t>
            </a:r>
            <a:endParaRPr lang="zh-CN" altLang="en-US">
              <a:solidFill>
                <a:schemeClr val="bg1"/>
              </a:solidFill>
              <a:uFillTx/>
            </a:endParaRPr>
          </a:p>
          <a:p>
            <a:r>
              <a:rPr lang="zh-CN" altLang="en-US">
                <a:solidFill>
                  <a:schemeClr val="bg1"/>
                </a:solidFill>
                <a:uFillTx/>
              </a:rPr>
              <a:t>包是用于对设计本身进行组织的通用机制，用来组织实现构造物的（不同于类）。在图形上，把包化成带标签的文件夹（一个左上角带有一个小矩形的大矩形），在矩形中通常仅含有包的名称。 </a:t>
            </a:r>
            <a:endParaRPr lang="zh-CN" altLang="en-US">
              <a:solidFill>
                <a:schemeClr val="bg1"/>
              </a:solidFill>
              <a:uFillTx/>
            </a:endParaRPr>
          </a:p>
        </p:txBody>
      </p:sp>
      <p:sp>
        <p:nvSpPr>
          <p:cNvPr id="9" name="文本框 8"/>
          <p:cNvSpPr txBox="1"/>
          <p:nvPr/>
        </p:nvSpPr>
        <p:spPr>
          <a:xfrm>
            <a:off x="4472353" y="300533"/>
            <a:ext cx="2980046" cy="706755"/>
          </a:xfrm>
          <a:prstGeom prst="rect">
            <a:avLst/>
          </a:prstGeom>
          <a:noFill/>
        </p:spPr>
        <p:txBody>
          <a:bodyPr wrap="square" rtlCol="0">
            <a:spAutoFit/>
          </a:bodyPr>
          <a:lstStyle/>
          <a:p>
            <a:r>
              <a:rPr lang="zh-CN" altLang="en-US" sz="4000">
                <a:sym typeface="+mn-ea"/>
              </a:rPr>
              <a:t>四种事物</a:t>
            </a:r>
            <a:endParaRPr lang="zh-CN" sz="4000" b="1" dirty="0">
              <a:solidFill>
                <a:schemeClr val="tx1"/>
              </a:solidFill>
              <a:uFillTx/>
              <a:latin typeface="宋体" panose="02010600030101010101" pitchFamily="2" charset="-122"/>
              <a:ea typeface="+mj-ea"/>
            </a:endParaRPr>
          </a:p>
        </p:txBody>
      </p:sp>
      <p:pic>
        <p:nvPicPr>
          <p:cNvPr id="2" name="图片 1" descr="U$0@_[H@3M0574{2YSZY1@T"/>
          <p:cNvPicPr>
            <a:picLocks noChangeAspect="1"/>
          </p:cNvPicPr>
          <p:nvPr/>
        </p:nvPicPr>
        <p:blipFill>
          <a:blip r:embed="rId3"/>
          <a:stretch>
            <a:fillRect/>
          </a:stretch>
        </p:blipFill>
        <p:spPr>
          <a:xfrm>
            <a:off x="6030595" y="4121785"/>
            <a:ext cx="3238500" cy="2065020"/>
          </a:xfrm>
          <a:prstGeom prst="rect">
            <a:avLst/>
          </a:prstGeom>
        </p:spPr>
      </p:pic>
      <p:pic>
        <p:nvPicPr>
          <p:cNvPr id="7" name="图片 6"/>
          <p:cNvPicPr>
            <a:picLocks noChangeAspect="1"/>
          </p:cNvPicPr>
          <p:nvPr/>
        </p:nvPicPr>
        <p:blipFill>
          <a:blip r:embed="rId4"/>
          <a:stretch>
            <a:fillRect/>
          </a:stretch>
        </p:blipFill>
        <p:spPr>
          <a:xfrm>
            <a:off x="10266045" y="239395"/>
            <a:ext cx="1680210" cy="159321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t="12065" b="12905"/>
          <a:stretch>
            <a:fillRect/>
          </a:stretch>
        </p:blipFill>
        <p:spPr>
          <a:xfrm>
            <a:off x="0" y="-1"/>
            <a:ext cx="12192000" cy="6858001"/>
          </a:xfrm>
          <a:prstGeom prst="rect">
            <a:avLst/>
          </a:prstGeom>
        </p:spPr>
      </p:pic>
      <p:cxnSp>
        <p:nvCxnSpPr>
          <p:cNvPr id="6" name="直接连接符 5"/>
          <p:cNvCxnSpPr/>
          <p:nvPr/>
        </p:nvCxnSpPr>
        <p:spPr>
          <a:xfrm>
            <a:off x="5577508" y="1054366"/>
            <a:ext cx="2468815"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219835" y="1511935"/>
            <a:ext cx="9484360" cy="4335145"/>
          </a:xfrm>
          <a:prstGeom prst="rect">
            <a:avLst/>
          </a:prstGeom>
          <a:gradFill>
            <a:gsLst>
              <a:gs pos="0">
                <a:schemeClr val="bg1">
                  <a:lumMod val="75000"/>
                  <a:alpha val="73000"/>
                </a:schemeClr>
              </a:gs>
              <a:gs pos="100000">
                <a:srgbClr val="FFFFFF">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连接符 43"/>
          <p:cNvCxnSpPr/>
          <p:nvPr/>
        </p:nvCxnSpPr>
        <p:spPr>
          <a:xfrm>
            <a:off x="4174967" y="1007365"/>
            <a:ext cx="2992582"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571625" y="2553335"/>
            <a:ext cx="8389620" cy="737235"/>
          </a:xfrm>
          <a:prstGeom prst="rect">
            <a:avLst/>
          </a:prstGeom>
          <a:noFill/>
        </p:spPr>
        <p:txBody>
          <a:bodyPr wrap="square" rtlCol="0">
            <a:spAutoFit/>
          </a:bodyPr>
          <a:lstStyle/>
          <a:p>
            <a:r>
              <a:rPr lang="en-US" sz="2400">
                <a:solidFill>
                  <a:schemeClr val="tx1"/>
                </a:solidFill>
                <a:uFillTx/>
              </a:rPr>
              <a:t>4.</a:t>
            </a:r>
            <a:r>
              <a:rPr sz="2400">
                <a:solidFill>
                  <a:schemeClr val="tx1"/>
                </a:solidFill>
                <a:uFillTx/>
              </a:rPr>
              <a:t>注释事物</a:t>
            </a:r>
            <a:endParaRPr sz="2400">
              <a:solidFill>
                <a:schemeClr val="tx1"/>
              </a:solidFill>
              <a:uFillTx/>
            </a:endParaRPr>
          </a:p>
          <a:p>
            <a:r>
              <a:rPr>
                <a:solidFill>
                  <a:schemeClr val="tx1"/>
                </a:solidFill>
                <a:uFillTx/>
              </a:rPr>
              <a:t>是UML模型的解释部分。这些注释事物用来描述，说明和标注模型中的任何元素。</a:t>
            </a:r>
            <a:endParaRPr>
              <a:solidFill>
                <a:schemeClr val="tx1"/>
              </a:solidFill>
              <a:uFillTx/>
            </a:endParaRPr>
          </a:p>
        </p:txBody>
      </p:sp>
      <p:sp>
        <p:nvSpPr>
          <p:cNvPr id="9" name="文本框 8"/>
          <p:cNvSpPr txBox="1"/>
          <p:nvPr/>
        </p:nvSpPr>
        <p:spPr>
          <a:xfrm>
            <a:off x="4472353" y="300533"/>
            <a:ext cx="2980046" cy="706755"/>
          </a:xfrm>
          <a:prstGeom prst="rect">
            <a:avLst/>
          </a:prstGeom>
          <a:noFill/>
        </p:spPr>
        <p:txBody>
          <a:bodyPr wrap="square" rtlCol="0">
            <a:spAutoFit/>
          </a:bodyPr>
          <a:lstStyle/>
          <a:p>
            <a:r>
              <a:rPr lang="zh-CN" altLang="en-US" sz="4000">
                <a:sym typeface="+mn-ea"/>
              </a:rPr>
              <a:t>四种事物</a:t>
            </a:r>
            <a:endParaRPr lang="zh-CN" sz="4000" b="1" dirty="0">
              <a:solidFill>
                <a:schemeClr val="tx1"/>
              </a:solidFill>
              <a:uFillTx/>
              <a:latin typeface="宋体" panose="02010600030101010101" pitchFamily="2" charset="-122"/>
              <a:ea typeface="+mj-ea"/>
            </a:endParaRPr>
          </a:p>
        </p:txBody>
      </p:sp>
      <p:pic>
        <p:nvPicPr>
          <p:cNvPr id="4" name="图片 3" descr="9%G4_Z9P3N9J9N2QNLN7EUB"/>
          <p:cNvPicPr>
            <a:picLocks noChangeAspect="1"/>
          </p:cNvPicPr>
          <p:nvPr/>
        </p:nvPicPr>
        <p:blipFill>
          <a:blip r:embed="rId2"/>
          <a:stretch>
            <a:fillRect/>
          </a:stretch>
        </p:blipFill>
        <p:spPr>
          <a:xfrm>
            <a:off x="5663565" y="3691890"/>
            <a:ext cx="4397375" cy="2286000"/>
          </a:xfrm>
          <a:prstGeom prst="rect">
            <a:avLst/>
          </a:prstGeom>
        </p:spPr>
      </p:pic>
      <p:pic>
        <p:nvPicPr>
          <p:cNvPr id="5" name="图片 4"/>
          <p:cNvPicPr>
            <a:picLocks noChangeAspect="1"/>
          </p:cNvPicPr>
          <p:nvPr/>
        </p:nvPicPr>
        <p:blipFill>
          <a:blip r:embed="rId3"/>
          <a:stretch>
            <a:fillRect/>
          </a:stretch>
        </p:blipFill>
        <p:spPr>
          <a:xfrm>
            <a:off x="10266045" y="239395"/>
            <a:ext cx="1680210" cy="15932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0"/>
            <a:ext cx="12192000" cy="6858000"/>
          </a:xfrm>
          <a:prstGeom prst="rect">
            <a:avLst/>
          </a:prstGeom>
        </p:spPr>
      </p:pic>
      <p:cxnSp>
        <p:nvCxnSpPr>
          <p:cNvPr id="7" name="直接连接符 6"/>
          <p:cNvCxnSpPr/>
          <p:nvPr/>
        </p:nvCxnSpPr>
        <p:spPr>
          <a:xfrm>
            <a:off x="-1" y="564171"/>
            <a:ext cx="10331533" cy="0"/>
          </a:xfrm>
          <a:prstGeom prst="line">
            <a:avLst/>
          </a:prstGeom>
          <a:ln>
            <a:gradFill>
              <a:gsLst>
                <a:gs pos="62000">
                  <a:srgbClr val="DFDFDF"/>
                </a:gs>
                <a:gs pos="0">
                  <a:schemeClr val="bg1">
                    <a:lumMod val="75000"/>
                  </a:schemeClr>
                </a:gs>
                <a:gs pos="100000">
                  <a:srgbClr val="FFFFFF">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0343408" y="558139"/>
            <a:ext cx="0" cy="522514"/>
          </a:xfrm>
          <a:prstGeom prst="line">
            <a:avLst/>
          </a:prstGeom>
          <a:ln>
            <a:gradFill>
              <a:gsLst>
                <a:gs pos="62000">
                  <a:srgbClr val="DFDFDF"/>
                </a:gs>
                <a:gs pos="0">
                  <a:schemeClr val="bg1">
                    <a:lumMod val="75000"/>
                  </a:schemeClr>
                </a:gs>
                <a:gs pos="100000">
                  <a:srgbClr val="FFFFFF">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793365" y="991870"/>
            <a:ext cx="2971800" cy="706755"/>
          </a:xfrm>
          <a:prstGeom prst="rect">
            <a:avLst/>
          </a:prstGeom>
          <a:noFill/>
        </p:spPr>
        <p:txBody>
          <a:bodyPr wrap="square" rtlCol="0">
            <a:spAutoFit/>
          </a:bodyPr>
          <a:lstStyle/>
          <a:p>
            <a:r>
              <a:rPr lang="zh-CN" altLang="en-US" sz="4000" b="1" dirty="0">
                <a:latin typeface="Arial Black" panose="020B0A04020102020204" pitchFamily="34" charset="0"/>
                <a:ea typeface="+mj-ea"/>
              </a:rPr>
              <a:t>四种关系</a:t>
            </a:r>
            <a:endParaRPr lang="zh-CN" altLang="en-US" sz="4000" b="1" dirty="0">
              <a:latin typeface="Arial Black" panose="020B0A04020102020204" pitchFamily="34" charset="0"/>
              <a:ea typeface="+mj-ea"/>
            </a:endParaRPr>
          </a:p>
        </p:txBody>
      </p:sp>
      <p:sp>
        <p:nvSpPr>
          <p:cNvPr id="13" name="任意多边形: 形状 12"/>
          <p:cNvSpPr/>
          <p:nvPr/>
        </p:nvSpPr>
        <p:spPr>
          <a:xfrm>
            <a:off x="4374079" y="2652048"/>
            <a:ext cx="3158836" cy="3158836"/>
          </a:xfrm>
          <a:custGeom>
            <a:avLst/>
            <a:gdLst>
              <a:gd name="connsiteX0" fmla="*/ 1589731 w 3158836"/>
              <a:gd name="connsiteY0" fmla="*/ 160623 h 3158836"/>
              <a:gd name="connsiteX1" fmla="*/ 169374 w 3158836"/>
              <a:gd name="connsiteY1" fmla="*/ 1580980 h 3158836"/>
              <a:gd name="connsiteX2" fmla="*/ 1589731 w 3158836"/>
              <a:gd name="connsiteY2" fmla="*/ 3001337 h 3158836"/>
              <a:gd name="connsiteX3" fmla="*/ 3010088 w 3158836"/>
              <a:gd name="connsiteY3" fmla="*/ 1580980 h 3158836"/>
              <a:gd name="connsiteX4" fmla="*/ 1589731 w 3158836"/>
              <a:gd name="connsiteY4" fmla="*/ 160623 h 3158836"/>
              <a:gd name="connsiteX5" fmla="*/ 1579418 w 3158836"/>
              <a:gd name="connsiteY5" fmla="*/ 0 h 3158836"/>
              <a:gd name="connsiteX6" fmla="*/ 3158836 w 3158836"/>
              <a:gd name="connsiteY6" fmla="*/ 1579418 h 3158836"/>
              <a:gd name="connsiteX7" fmla="*/ 1579418 w 3158836"/>
              <a:gd name="connsiteY7" fmla="*/ 3158836 h 3158836"/>
              <a:gd name="connsiteX8" fmla="*/ 0 w 3158836"/>
              <a:gd name="connsiteY8" fmla="*/ 1579418 h 3158836"/>
              <a:gd name="connsiteX9" fmla="*/ 1579418 w 3158836"/>
              <a:gd name="connsiteY9" fmla="*/ 0 h 3158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58836" h="3158836">
                <a:moveTo>
                  <a:pt x="1589731" y="160623"/>
                </a:moveTo>
                <a:cubicBezTo>
                  <a:pt x="805289" y="160623"/>
                  <a:pt x="169374" y="796538"/>
                  <a:pt x="169374" y="1580980"/>
                </a:cubicBezTo>
                <a:cubicBezTo>
                  <a:pt x="169374" y="2365422"/>
                  <a:pt x="805289" y="3001337"/>
                  <a:pt x="1589731" y="3001337"/>
                </a:cubicBezTo>
                <a:cubicBezTo>
                  <a:pt x="2374173" y="3001337"/>
                  <a:pt x="3010088" y="2365422"/>
                  <a:pt x="3010088" y="1580980"/>
                </a:cubicBezTo>
                <a:cubicBezTo>
                  <a:pt x="3010088" y="796538"/>
                  <a:pt x="2374173" y="160623"/>
                  <a:pt x="1589731" y="160623"/>
                </a:cubicBezTo>
                <a:close/>
                <a:moveTo>
                  <a:pt x="1579418" y="0"/>
                </a:moveTo>
                <a:cubicBezTo>
                  <a:pt x="2451706" y="0"/>
                  <a:pt x="3158836" y="707130"/>
                  <a:pt x="3158836" y="1579418"/>
                </a:cubicBezTo>
                <a:cubicBezTo>
                  <a:pt x="3158836" y="2451706"/>
                  <a:pt x="2451706" y="3158836"/>
                  <a:pt x="1579418" y="3158836"/>
                </a:cubicBezTo>
                <a:cubicBezTo>
                  <a:pt x="707130" y="3158836"/>
                  <a:pt x="0" y="2451706"/>
                  <a:pt x="0" y="1579418"/>
                </a:cubicBezTo>
                <a:cubicBezTo>
                  <a:pt x="0" y="707130"/>
                  <a:pt x="707130" y="0"/>
                  <a:pt x="1579418" y="0"/>
                </a:cubicBezTo>
                <a:close/>
              </a:path>
            </a:pathLst>
          </a:custGeom>
          <a:solidFill>
            <a:srgbClr val="EAEE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p:cNvSpPr/>
          <p:nvPr/>
        </p:nvSpPr>
        <p:spPr>
          <a:xfrm>
            <a:off x="5941621" y="2635187"/>
            <a:ext cx="1591294" cy="2703918"/>
          </a:xfrm>
          <a:custGeom>
            <a:avLst/>
            <a:gdLst>
              <a:gd name="connsiteX0" fmla="*/ 11876 w 1591294"/>
              <a:gd name="connsiteY0" fmla="*/ 0 h 2703918"/>
              <a:gd name="connsiteX1" fmla="*/ 1591294 w 1591294"/>
              <a:gd name="connsiteY1" fmla="*/ 1579418 h 2703918"/>
              <a:gd name="connsiteX2" fmla="*/ 1128693 w 1591294"/>
              <a:gd name="connsiteY2" fmla="*/ 2696235 h 2703918"/>
              <a:gd name="connsiteX3" fmla="*/ 1120240 w 1591294"/>
              <a:gd name="connsiteY3" fmla="*/ 2703918 h 2703918"/>
              <a:gd name="connsiteX4" fmla="*/ 1120240 w 1591294"/>
              <a:gd name="connsiteY4" fmla="*/ 2481739 h 2703918"/>
              <a:gd name="connsiteX5" fmla="*/ 1199971 w 1591294"/>
              <a:gd name="connsiteY5" fmla="*/ 2375116 h 2703918"/>
              <a:gd name="connsiteX6" fmla="*/ 1442546 w 1591294"/>
              <a:gd name="connsiteY6" fmla="*/ 1580980 h 2703918"/>
              <a:gd name="connsiteX7" fmla="*/ 22189 w 1591294"/>
              <a:gd name="connsiteY7" fmla="*/ 160623 h 2703918"/>
              <a:gd name="connsiteX8" fmla="*/ 0 w 1591294"/>
              <a:gd name="connsiteY8" fmla="*/ 161744 h 2703918"/>
              <a:gd name="connsiteX9" fmla="*/ 0 w 1591294"/>
              <a:gd name="connsiteY9" fmla="*/ 600 h 270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1294" h="2703918">
                <a:moveTo>
                  <a:pt x="11876" y="0"/>
                </a:moveTo>
                <a:cubicBezTo>
                  <a:pt x="884164" y="0"/>
                  <a:pt x="1591294" y="707130"/>
                  <a:pt x="1591294" y="1579418"/>
                </a:cubicBezTo>
                <a:cubicBezTo>
                  <a:pt x="1591294" y="2015562"/>
                  <a:pt x="1414511" y="2410417"/>
                  <a:pt x="1128693" y="2696235"/>
                </a:cubicBezTo>
                <a:lnTo>
                  <a:pt x="1120240" y="2703918"/>
                </a:lnTo>
                <a:lnTo>
                  <a:pt x="1120240" y="2481739"/>
                </a:lnTo>
                <a:lnTo>
                  <a:pt x="1199971" y="2375116"/>
                </a:lnTo>
                <a:cubicBezTo>
                  <a:pt x="1353120" y="2148425"/>
                  <a:pt x="1442546" y="1875146"/>
                  <a:pt x="1442546" y="1580980"/>
                </a:cubicBezTo>
                <a:cubicBezTo>
                  <a:pt x="1442546" y="796538"/>
                  <a:pt x="806631" y="160623"/>
                  <a:pt x="22189" y="160623"/>
                </a:cubicBezTo>
                <a:lnTo>
                  <a:pt x="0" y="161744"/>
                </a:lnTo>
                <a:lnTo>
                  <a:pt x="0" y="600"/>
                </a:lnTo>
                <a:close/>
              </a:path>
            </a:pathLst>
          </a:custGeom>
          <a:solidFill>
            <a:srgbClr val="CDE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4463627" y="3830749"/>
            <a:ext cx="2979739" cy="521970"/>
          </a:xfrm>
          <a:prstGeom prst="rect">
            <a:avLst/>
          </a:prstGeom>
          <a:noFill/>
        </p:spPr>
        <p:txBody>
          <a:bodyPr wrap="square" rtlCol="0">
            <a:spAutoFit/>
          </a:bodyPr>
          <a:lstStyle/>
          <a:p>
            <a:pPr algn="ctr"/>
            <a:r>
              <a:rPr lang="en-US" altLang="zh-CN" sz="2800" b="1" dirty="0">
                <a:solidFill>
                  <a:schemeClr val="tx1"/>
                </a:solidFill>
                <a:uFillTx/>
                <a:latin typeface="宋体" panose="02010600030101010101" pitchFamily="2" charset="-122"/>
                <a:ea typeface="宋体" panose="02010600030101010101" pitchFamily="2" charset="-122"/>
              </a:rPr>
              <a:t>1.</a:t>
            </a:r>
            <a:r>
              <a:rPr lang="zh-CN" altLang="en-US" sz="2800" b="1" dirty="0">
                <a:solidFill>
                  <a:schemeClr val="tx1"/>
                </a:solidFill>
                <a:uFillTx/>
                <a:latin typeface="宋体" panose="02010600030101010101" pitchFamily="2" charset="-122"/>
                <a:ea typeface="宋体" panose="02010600030101010101" pitchFamily="2" charset="-122"/>
              </a:rPr>
              <a:t>依赖</a:t>
            </a:r>
            <a:endParaRPr lang="zh-CN" altLang="en-US" sz="2800" b="1" dirty="0">
              <a:solidFill>
                <a:schemeClr val="tx1"/>
              </a:solidFill>
              <a:uFillTx/>
              <a:latin typeface="宋体" panose="02010600030101010101" pitchFamily="2" charset="-122"/>
              <a:ea typeface="宋体" panose="02010600030101010101" pitchFamily="2" charset="-122"/>
            </a:endParaRPr>
          </a:p>
        </p:txBody>
      </p:sp>
      <p:sp>
        <p:nvSpPr>
          <p:cNvPr id="25" name="矩形 24"/>
          <p:cNvSpPr/>
          <p:nvPr/>
        </p:nvSpPr>
        <p:spPr>
          <a:xfrm>
            <a:off x="560120" y="3358057"/>
            <a:ext cx="3253839" cy="1200329"/>
          </a:xfrm>
          <a:prstGeom prst="rect">
            <a:avLst/>
          </a:prstGeom>
        </p:spPr>
        <p:txBody>
          <a:bodyPr wrap="square">
            <a:spAutoFit/>
          </a:bodyPr>
          <a:lstStyle/>
          <a:p>
            <a:pPr algn="r"/>
            <a:r>
              <a:rPr lang="en-US" altLang="zh-CN" dirty="0">
                <a:latin typeface="+mj-ea"/>
                <a:ea typeface="+mj-ea"/>
              </a:rPr>
              <a:t>是两个模型元素间的语义关系。其中一个元素发生变化会影响另一个元素的含义。把依赖化成一条可能有方向的虚线。</a:t>
            </a:r>
            <a:endParaRPr lang="en-US" altLang="zh-CN" dirty="0">
              <a:latin typeface="+mj-ea"/>
              <a:ea typeface="+mj-ea"/>
            </a:endParaRPr>
          </a:p>
        </p:txBody>
      </p:sp>
      <p:cxnSp>
        <p:nvCxnSpPr>
          <p:cNvPr id="27" name="直接连接符 26"/>
          <p:cNvCxnSpPr/>
          <p:nvPr/>
        </p:nvCxnSpPr>
        <p:spPr>
          <a:xfrm>
            <a:off x="7932715" y="3966067"/>
            <a:ext cx="0" cy="469360"/>
          </a:xfrm>
          <a:prstGeom prst="line">
            <a:avLst/>
          </a:prstGeom>
          <a:ln>
            <a:gradFill>
              <a:gsLst>
                <a:gs pos="62000">
                  <a:srgbClr val="DFDFDF"/>
                </a:gs>
                <a:gs pos="0">
                  <a:schemeClr val="bg1">
                    <a:lumMod val="75000"/>
                  </a:schemeClr>
                </a:gs>
                <a:gs pos="100000">
                  <a:srgbClr val="FFFFFF">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90108" y="3966067"/>
            <a:ext cx="0" cy="469360"/>
          </a:xfrm>
          <a:prstGeom prst="line">
            <a:avLst/>
          </a:prstGeom>
          <a:ln>
            <a:gradFill>
              <a:gsLst>
                <a:gs pos="62000">
                  <a:srgbClr val="DFDFDF"/>
                </a:gs>
                <a:gs pos="0">
                  <a:schemeClr val="bg1">
                    <a:lumMod val="75000"/>
                  </a:schemeClr>
                </a:gs>
                <a:gs pos="100000">
                  <a:srgbClr val="FFFFFF">
                    <a:alpha val="0"/>
                  </a:srgb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2" name="图片 1" descr="9LT7`TZ_`%~CFR1ND%61OW0"/>
          <p:cNvPicPr>
            <a:picLocks noChangeAspect="1"/>
          </p:cNvPicPr>
          <p:nvPr/>
        </p:nvPicPr>
        <p:blipFill>
          <a:blip r:embed="rId2"/>
          <a:stretch>
            <a:fillRect/>
          </a:stretch>
        </p:blipFill>
        <p:spPr>
          <a:xfrm>
            <a:off x="8240395" y="3406775"/>
            <a:ext cx="2613660" cy="822960"/>
          </a:xfrm>
          <a:prstGeom prst="rect">
            <a:avLst/>
          </a:prstGeom>
        </p:spPr>
      </p:pic>
      <p:pic>
        <p:nvPicPr>
          <p:cNvPr id="3" name="图片 2"/>
          <p:cNvPicPr>
            <a:picLocks noChangeAspect="1"/>
          </p:cNvPicPr>
          <p:nvPr/>
        </p:nvPicPr>
        <p:blipFill>
          <a:blip r:embed="rId3"/>
          <a:stretch>
            <a:fillRect/>
          </a:stretch>
        </p:blipFill>
        <p:spPr>
          <a:xfrm>
            <a:off x="10194290" y="227965"/>
            <a:ext cx="1680210" cy="159321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0"/>
            <a:ext cx="12192000" cy="6858000"/>
          </a:xfrm>
          <a:prstGeom prst="rect">
            <a:avLst/>
          </a:prstGeom>
        </p:spPr>
      </p:pic>
      <p:cxnSp>
        <p:nvCxnSpPr>
          <p:cNvPr id="7" name="直接连接符 6"/>
          <p:cNvCxnSpPr/>
          <p:nvPr/>
        </p:nvCxnSpPr>
        <p:spPr>
          <a:xfrm>
            <a:off x="-1" y="564171"/>
            <a:ext cx="10331533" cy="0"/>
          </a:xfrm>
          <a:prstGeom prst="line">
            <a:avLst/>
          </a:prstGeom>
          <a:ln>
            <a:gradFill>
              <a:gsLst>
                <a:gs pos="62000">
                  <a:srgbClr val="DFDFDF"/>
                </a:gs>
                <a:gs pos="0">
                  <a:schemeClr val="bg1">
                    <a:lumMod val="75000"/>
                  </a:schemeClr>
                </a:gs>
                <a:gs pos="100000">
                  <a:srgbClr val="FFFFFF">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0343408" y="558139"/>
            <a:ext cx="0" cy="522514"/>
          </a:xfrm>
          <a:prstGeom prst="line">
            <a:avLst/>
          </a:prstGeom>
          <a:ln>
            <a:gradFill>
              <a:gsLst>
                <a:gs pos="62000">
                  <a:srgbClr val="DFDFDF"/>
                </a:gs>
                <a:gs pos="0">
                  <a:schemeClr val="bg1">
                    <a:lumMod val="75000"/>
                  </a:schemeClr>
                </a:gs>
                <a:gs pos="100000">
                  <a:srgbClr val="FFFFFF">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504440" y="1080770"/>
            <a:ext cx="2971800" cy="706755"/>
          </a:xfrm>
          <a:prstGeom prst="rect">
            <a:avLst/>
          </a:prstGeom>
          <a:noFill/>
        </p:spPr>
        <p:txBody>
          <a:bodyPr wrap="square" rtlCol="0">
            <a:spAutoFit/>
          </a:bodyPr>
          <a:lstStyle/>
          <a:p>
            <a:r>
              <a:rPr lang="zh-CN" altLang="en-US" sz="4000" b="1" dirty="0">
                <a:latin typeface="Arial Black" panose="020B0A04020102020204" pitchFamily="34" charset="0"/>
                <a:ea typeface="+mj-ea"/>
              </a:rPr>
              <a:t>四种关系</a:t>
            </a:r>
            <a:endParaRPr lang="zh-CN" altLang="en-US" sz="4000" b="1" dirty="0">
              <a:latin typeface="Arial Black" panose="020B0A04020102020204" pitchFamily="34" charset="0"/>
              <a:ea typeface="+mj-ea"/>
            </a:endParaRPr>
          </a:p>
        </p:txBody>
      </p:sp>
      <p:sp>
        <p:nvSpPr>
          <p:cNvPr id="13" name="任意多边形: 形状 12"/>
          <p:cNvSpPr/>
          <p:nvPr/>
        </p:nvSpPr>
        <p:spPr>
          <a:xfrm>
            <a:off x="4374079" y="2652048"/>
            <a:ext cx="3158836" cy="3158836"/>
          </a:xfrm>
          <a:custGeom>
            <a:avLst/>
            <a:gdLst>
              <a:gd name="connsiteX0" fmla="*/ 1589731 w 3158836"/>
              <a:gd name="connsiteY0" fmla="*/ 160623 h 3158836"/>
              <a:gd name="connsiteX1" fmla="*/ 169374 w 3158836"/>
              <a:gd name="connsiteY1" fmla="*/ 1580980 h 3158836"/>
              <a:gd name="connsiteX2" fmla="*/ 1589731 w 3158836"/>
              <a:gd name="connsiteY2" fmla="*/ 3001337 h 3158836"/>
              <a:gd name="connsiteX3" fmla="*/ 3010088 w 3158836"/>
              <a:gd name="connsiteY3" fmla="*/ 1580980 h 3158836"/>
              <a:gd name="connsiteX4" fmla="*/ 1589731 w 3158836"/>
              <a:gd name="connsiteY4" fmla="*/ 160623 h 3158836"/>
              <a:gd name="connsiteX5" fmla="*/ 1579418 w 3158836"/>
              <a:gd name="connsiteY5" fmla="*/ 0 h 3158836"/>
              <a:gd name="connsiteX6" fmla="*/ 3158836 w 3158836"/>
              <a:gd name="connsiteY6" fmla="*/ 1579418 h 3158836"/>
              <a:gd name="connsiteX7" fmla="*/ 1579418 w 3158836"/>
              <a:gd name="connsiteY7" fmla="*/ 3158836 h 3158836"/>
              <a:gd name="connsiteX8" fmla="*/ 0 w 3158836"/>
              <a:gd name="connsiteY8" fmla="*/ 1579418 h 3158836"/>
              <a:gd name="connsiteX9" fmla="*/ 1579418 w 3158836"/>
              <a:gd name="connsiteY9" fmla="*/ 0 h 3158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58836" h="3158836">
                <a:moveTo>
                  <a:pt x="1589731" y="160623"/>
                </a:moveTo>
                <a:cubicBezTo>
                  <a:pt x="805289" y="160623"/>
                  <a:pt x="169374" y="796538"/>
                  <a:pt x="169374" y="1580980"/>
                </a:cubicBezTo>
                <a:cubicBezTo>
                  <a:pt x="169374" y="2365422"/>
                  <a:pt x="805289" y="3001337"/>
                  <a:pt x="1589731" y="3001337"/>
                </a:cubicBezTo>
                <a:cubicBezTo>
                  <a:pt x="2374173" y="3001337"/>
                  <a:pt x="3010088" y="2365422"/>
                  <a:pt x="3010088" y="1580980"/>
                </a:cubicBezTo>
                <a:cubicBezTo>
                  <a:pt x="3010088" y="796538"/>
                  <a:pt x="2374173" y="160623"/>
                  <a:pt x="1589731" y="160623"/>
                </a:cubicBezTo>
                <a:close/>
                <a:moveTo>
                  <a:pt x="1579418" y="0"/>
                </a:moveTo>
                <a:cubicBezTo>
                  <a:pt x="2451706" y="0"/>
                  <a:pt x="3158836" y="707130"/>
                  <a:pt x="3158836" y="1579418"/>
                </a:cubicBezTo>
                <a:cubicBezTo>
                  <a:pt x="3158836" y="2451706"/>
                  <a:pt x="2451706" y="3158836"/>
                  <a:pt x="1579418" y="3158836"/>
                </a:cubicBezTo>
                <a:cubicBezTo>
                  <a:pt x="707130" y="3158836"/>
                  <a:pt x="0" y="2451706"/>
                  <a:pt x="0" y="1579418"/>
                </a:cubicBezTo>
                <a:cubicBezTo>
                  <a:pt x="0" y="707130"/>
                  <a:pt x="707130" y="0"/>
                  <a:pt x="1579418" y="0"/>
                </a:cubicBezTo>
                <a:close/>
              </a:path>
            </a:pathLst>
          </a:custGeom>
          <a:solidFill>
            <a:srgbClr val="EAEE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p:cNvSpPr/>
          <p:nvPr/>
        </p:nvSpPr>
        <p:spPr>
          <a:xfrm>
            <a:off x="5941621" y="2635187"/>
            <a:ext cx="1591294" cy="2703918"/>
          </a:xfrm>
          <a:custGeom>
            <a:avLst/>
            <a:gdLst>
              <a:gd name="connsiteX0" fmla="*/ 11876 w 1591294"/>
              <a:gd name="connsiteY0" fmla="*/ 0 h 2703918"/>
              <a:gd name="connsiteX1" fmla="*/ 1591294 w 1591294"/>
              <a:gd name="connsiteY1" fmla="*/ 1579418 h 2703918"/>
              <a:gd name="connsiteX2" fmla="*/ 1128693 w 1591294"/>
              <a:gd name="connsiteY2" fmla="*/ 2696235 h 2703918"/>
              <a:gd name="connsiteX3" fmla="*/ 1120240 w 1591294"/>
              <a:gd name="connsiteY3" fmla="*/ 2703918 h 2703918"/>
              <a:gd name="connsiteX4" fmla="*/ 1120240 w 1591294"/>
              <a:gd name="connsiteY4" fmla="*/ 2481739 h 2703918"/>
              <a:gd name="connsiteX5" fmla="*/ 1199971 w 1591294"/>
              <a:gd name="connsiteY5" fmla="*/ 2375116 h 2703918"/>
              <a:gd name="connsiteX6" fmla="*/ 1442546 w 1591294"/>
              <a:gd name="connsiteY6" fmla="*/ 1580980 h 2703918"/>
              <a:gd name="connsiteX7" fmla="*/ 22189 w 1591294"/>
              <a:gd name="connsiteY7" fmla="*/ 160623 h 2703918"/>
              <a:gd name="connsiteX8" fmla="*/ 0 w 1591294"/>
              <a:gd name="connsiteY8" fmla="*/ 161744 h 2703918"/>
              <a:gd name="connsiteX9" fmla="*/ 0 w 1591294"/>
              <a:gd name="connsiteY9" fmla="*/ 600 h 270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1294" h="2703918">
                <a:moveTo>
                  <a:pt x="11876" y="0"/>
                </a:moveTo>
                <a:cubicBezTo>
                  <a:pt x="884164" y="0"/>
                  <a:pt x="1591294" y="707130"/>
                  <a:pt x="1591294" y="1579418"/>
                </a:cubicBezTo>
                <a:cubicBezTo>
                  <a:pt x="1591294" y="2015562"/>
                  <a:pt x="1414511" y="2410417"/>
                  <a:pt x="1128693" y="2696235"/>
                </a:cubicBezTo>
                <a:lnTo>
                  <a:pt x="1120240" y="2703918"/>
                </a:lnTo>
                <a:lnTo>
                  <a:pt x="1120240" y="2481739"/>
                </a:lnTo>
                <a:lnTo>
                  <a:pt x="1199971" y="2375116"/>
                </a:lnTo>
                <a:cubicBezTo>
                  <a:pt x="1353120" y="2148425"/>
                  <a:pt x="1442546" y="1875146"/>
                  <a:pt x="1442546" y="1580980"/>
                </a:cubicBezTo>
                <a:cubicBezTo>
                  <a:pt x="1442546" y="796538"/>
                  <a:pt x="806631" y="160623"/>
                  <a:pt x="22189" y="160623"/>
                </a:cubicBezTo>
                <a:lnTo>
                  <a:pt x="0" y="161744"/>
                </a:lnTo>
                <a:lnTo>
                  <a:pt x="0" y="600"/>
                </a:lnTo>
                <a:close/>
              </a:path>
            </a:pathLst>
          </a:custGeom>
          <a:solidFill>
            <a:srgbClr val="CDE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4463627" y="3830749"/>
            <a:ext cx="2979739" cy="521970"/>
          </a:xfrm>
          <a:prstGeom prst="rect">
            <a:avLst/>
          </a:prstGeom>
          <a:noFill/>
        </p:spPr>
        <p:txBody>
          <a:bodyPr wrap="square" rtlCol="0">
            <a:spAutoFit/>
          </a:bodyPr>
          <a:lstStyle/>
          <a:p>
            <a:pPr algn="ctr"/>
            <a:r>
              <a:rPr lang="en-US" altLang="zh-CN" sz="2800" b="1" dirty="0">
                <a:solidFill>
                  <a:schemeClr val="tx1"/>
                </a:solidFill>
                <a:uFillTx/>
                <a:latin typeface="宋体" panose="02010600030101010101" pitchFamily="2" charset="-122"/>
                <a:ea typeface="宋体" panose="02010600030101010101" pitchFamily="2" charset="-122"/>
              </a:rPr>
              <a:t>2.关联</a:t>
            </a:r>
            <a:endParaRPr lang="en-US" altLang="zh-CN" sz="2800" b="1" dirty="0">
              <a:solidFill>
                <a:schemeClr val="tx1"/>
              </a:solidFill>
              <a:uFillTx/>
              <a:latin typeface="宋体" panose="02010600030101010101" pitchFamily="2" charset="-122"/>
              <a:ea typeface="宋体" panose="02010600030101010101" pitchFamily="2" charset="-122"/>
            </a:endParaRPr>
          </a:p>
        </p:txBody>
      </p:sp>
      <p:sp>
        <p:nvSpPr>
          <p:cNvPr id="25" name="矩形 24"/>
          <p:cNvSpPr/>
          <p:nvPr/>
        </p:nvSpPr>
        <p:spPr>
          <a:xfrm>
            <a:off x="646720" y="3027521"/>
            <a:ext cx="3253839" cy="1477328"/>
          </a:xfrm>
          <a:prstGeom prst="rect">
            <a:avLst/>
          </a:prstGeom>
        </p:spPr>
        <p:txBody>
          <a:bodyPr wrap="square">
            <a:spAutoFit/>
          </a:bodyPr>
          <a:lstStyle/>
          <a:p>
            <a:pPr algn="l"/>
            <a:r>
              <a:rPr lang="en-US" altLang="zh-CN" dirty="0">
                <a:latin typeface="+mj-ea"/>
                <a:ea typeface="+mj-ea"/>
              </a:rPr>
              <a:t>是类之间的结构关系，它描述了一组链，链是对象之间的连接。在图形上，把关联画成一条实线，它可能有方向，还</a:t>
            </a:r>
            <a:r>
              <a:rPr lang="zh-CN" altLang="en-US" dirty="0">
                <a:latin typeface="+mj-ea"/>
                <a:ea typeface="+mj-ea"/>
              </a:rPr>
              <a:t>带</a:t>
            </a:r>
            <a:r>
              <a:rPr lang="en-US" altLang="zh-CN" dirty="0">
                <a:latin typeface="+mj-ea"/>
                <a:ea typeface="+mj-ea"/>
              </a:rPr>
              <a:t>有一个标记</a:t>
            </a:r>
            <a:endParaRPr lang="en-US" altLang="zh-CN" dirty="0">
              <a:latin typeface="+mj-ea"/>
              <a:ea typeface="+mj-ea"/>
            </a:endParaRPr>
          </a:p>
        </p:txBody>
      </p:sp>
      <p:cxnSp>
        <p:nvCxnSpPr>
          <p:cNvPr id="27" name="直接连接符 26"/>
          <p:cNvCxnSpPr/>
          <p:nvPr/>
        </p:nvCxnSpPr>
        <p:spPr>
          <a:xfrm>
            <a:off x="7932715" y="3966067"/>
            <a:ext cx="0" cy="469360"/>
          </a:xfrm>
          <a:prstGeom prst="line">
            <a:avLst/>
          </a:prstGeom>
          <a:ln>
            <a:gradFill>
              <a:gsLst>
                <a:gs pos="62000">
                  <a:srgbClr val="DFDFDF"/>
                </a:gs>
                <a:gs pos="0">
                  <a:schemeClr val="bg1">
                    <a:lumMod val="75000"/>
                  </a:schemeClr>
                </a:gs>
                <a:gs pos="100000">
                  <a:srgbClr val="FFFFFF">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90108" y="3966067"/>
            <a:ext cx="0" cy="469360"/>
          </a:xfrm>
          <a:prstGeom prst="line">
            <a:avLst/>
          </a:prstGeom>
          <a:ln>
            <a:gradFill>
              <a:gsLst>
                <a:gs pos="62000">
                  <a:srgbClr val="DFDFDF"/>
                </a:gs>
                <a:gs pos="0">
                  <a:schemeClr val="bg1">
                    <a:lumMod val="75000"/>
                  </a:schemeClr>
                </a:gs>
                <a:gs pos="100000">
                  <a:srgbClr val="FFFFFF">
                    <a:alpha val="0"/>
                  </a:srgb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2" name="图片 1" descr="1@}$88BFG6IY)MFBF2)X3J6"/>
          <p:cNvPicPr>
            <a:picLocks noChangeAspect="1"/>
          </p:cNvPicPr>
          <p:nvPr/>
        </p:nvPicPr>
        <p:blipFill>
          <a:blip r:embed="rId2"/>
          <a:stretch>
            <a:fillRect/>
          </a:stretch>
        </p:blipFill>
        <p:spPr>
          <a:xfrm>
            <a:off x="7932420" y="3168015"/>
            <a:ext cx="3223260" cy="1196340"/>
          </a:xfrm>
          <a:prstGeom prst="rect">
            <a:avLst/>
          </a:prstGeom>
        </p:spPr>
      </p:pic>
      <p:pic>
        <p:nvPicPr>
          <p:cNvPr id="3" name="图片 2"/>
          <p:cNvPicPr>
            <a:picLocks noChangeAspect="1"/>
          </p:cNvPicPr>
          <p:nvPr/>
        </p:nvPicPr>
        <p:blipFill>
          <a:blip r:embed="rId3"/>
          <a:stretch>
            <a:fillRect/>
          </a:stretch>
        </p:blipFill>
        <p:spPr>
          <a:xfrm>
            <a:off x="10266045" y="239395"/>
            <a:ext cx="1680210" cy="159321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0"/>
            <a:ext cx="12192000" cy="6858000"/>
          </a:xfrm>
          <a:prstGeom prst="rect">
            <a:avLst/>
          </a:prstGeom>
        </p:spPr>
      </p:pic>
      <p:cxnSp>
        <p:nvCxnSpPr>
          <p:cNvPr id="7" name="直接连接符 6"/>
          <p:cNvCxnSpPr/>
          <p:nvPr/>
        </p:nvCxnSpPr>
        <p:spPr>
          <a:xfrm>
            <a:off x="-1" y="564171"/>
            <a:ext cx="10331533" cy="0"/>
          </a:xfrm>
          <a:prstGeom prst="line">
            <a:avLst/>
          </a:prstGeom>
          <a:ln>
            <a:gradFill>
              <a:gsLst>
                <a:gs pos="62000">
                  <a:srgbClr val="DFDFDF"/>
                </a:gs>
                <a:gs pos="0">
                  <a:schemeClr val="bg1">
                    <a:lumMod val="75000"/>
                  </a:schemeClr>
                </a:gs>
                <a:gs pos="100000">
                  <a:srgbClr val="FFFFFF">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0343408" y="558139"/>
            <a:ext cx="0" cy="522514"/>
          </a:xfrm>
          <a:prstGeom prst="line">
            <a:avLst/>
          </a:prstGeom>
          <a:ln>
            <a:gradFill>
              <a:gsLst>
                <a:gs pos="62000">
                  <a:srgbClr val="DFDFDF"/>
                </a:gs>
                <a:gs pos="0">
                  <a:schemeClr val="bg1">
                    <a:lumMod val="75000"/>
                  </a:schemeClr>
                </a:gs>
                <a:gs pos="100000">
                  <a:srgbClr val="FFFFFF">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629535" y="1349375"/>
            <a:ext cx="2971800" cy="706755"/>
          </a:xfrm>
          <a:prstGeom prst="rect">
            <a:avLst/>
          </a:prstGeom>
          <a:noFill/>
        </p:spPr>
        <p:txBody>
          <a:bodyPr wrap="square" rtlCol="0">
            <a:spAutoFit/>
          </a:bodyPr>
          <a:lstStyle/>
          <a:p>
            <a:r>
              <a:rPr lang="zh-CN" altLang="en-US" sz="4000" b="1" dirty="0">
                <a:latin typeface="Arial Black" panose="020B0A04020102020204" pitchFamily="34" charset="0"/>
                <a:ea typeface="+mj-ea"/>
              </a:rPr>
              <a:t>四种关系</a:t>
            </a:r>
            <a:endParaRPr lang="zh-CN" altLang="en-US" sz="4000" b="1" dirty="0">
              <a:latin typeface="Arial Black" panose="020B0A04020102020204" pitchFamily="34" charset="0"/>
              <a:ea typeface="+mj-ea"/>
            </a:endParaRPr>
          </a:p>
        </p:txBody>
      </p:sp>
      <p:sp>
        <p:nvSpPr>
          <p:cNvPr id="13" name="任意多边形: 形状 12"/>
          <p:cNvSpPr/>
          <p:nvPr/>
        </p:nvSpPr>
        <p:spPr>
          <a:xfrm>
            <a:off x="4374079" y="2652048"/>
            <a:ext cx="3158836" cy="3158836"/>
          </a:xfrm>
          <a:custGeom>
            <a:avLst/>
            <a:gdLst>
              <a:gd name="connsiteX0" fmla="*/ 1589731 w 3158836"/>
              <a:gd name="connsiteY0" fmla="*/ 160623 h 3158836"/>
              <a:gd name="connsiteX1" fmla="*/ 169374 w 3158836"/>
              <a:gd name="connsiteY1" fmla="*/ 1580980 h 3158836"/>
              <a:gd name="connsiteX2" fmla="*/ 1589731 w 3158836"/>
              <a:gd name="connsiteY2" fmla="*/ 3001337 h 3158836"/>
              <a:gd name="connsiteX3" fmla="*/ 3010088 w 3158836"/>
              <a:gd name="connsiteY3" fmla="*/ 1580980 h 3158836"/>
              <a:gd name="connsiteX4" fmla="*/ 1589731 w 3158836"/>
              <a:gd name="connsiteY4" fmla="*/ 160623 h 3158836"/>
              <a:gd name="connsiteX5" fmla="*/ 1579418 w 3158836"/>
              <a:gd name="connsiteY5" fmla="*/ 0 h 3158836"/>
              <a:gd name="connsiteX6" fmla="*/ 3158836 w 3158836"/>
              <a:gd name="connsiteY6" fmla="*/ 1579418 h 3158836"/>
              <a:gd name="connsiteX7" fmla="*/ 1579418 w 3158836"/>
              <a:gd name="connsiteY7" fmla="*/ 3158836 h 3158836"/>
              <a:gd name="connsiteX8" fmla="*/ 0 w 3158836"/>
              <a:gd name="connsiteY8" fmla="*/ 1579418 h 3158836"/>
              <a:gd name="connsiteX9" fmla="*/ 1579418 w 3158836"/>
              <a:gd name="connsiteY9" fmla="*/ 0 h 3158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58836" h="3158836">
                <a:moveTo>
                  <a:pt x="1589731" y="160623"/>
                </a:moveTo>
                <a:cubicBezTo>
                  <a:pt x="805289" y="160623"/>
                  <a:pt x="169374" y="796538"/>
                  <a:pt x="169374" y="1580980"/>
                </a:cubicBezTo>
                <a:cubicBezTo>
                  <a:pt x="169374" y="2365422"/>
                  <a:pt x="805289" y="3001337"/>
                  <a:pt x="1589731" y="3001337"/>
                </a:cubicBezTo>
                <a:cubicBezTo>
                  <a:pt x="2374173" y="3001337"/>
                  <a:pt x="3010088" y="2365422"/>
                  <a:pt x="3010088" y="1580980"/>
                </a:cubicBezTo>
                <a:cubicBezTo>
                  <a:pt x="3010088" y="796538"/>
                  <a:pt x="2374173" y="160623"/>
                  <a:pt x="1589731" y="160623"/>
                </a:cubicBezTo>
                <a:close/>
                <a:moveTo>
                  <a:pt x="1579418" y="0"/>
                </a:moveTo>
                <a:cubicBezTo>
                  <a:pt x="2451706" y="0"/>
                  <a:pt x="3158836" y="707130"/>
                  <a:pt x="3158836" y="1579418"/>
                </a:cubicBezTo>
                <a:cubicBezTo>
                  <a:pt x="3158836" y="2451706"/>
                  <a:pt x="2451706" y="3158836"/>
                  <a:pt x="1579418" y="3158836"/>
                </a:cubicBezTo>
                <a:cubicBezTo>
                  <a:pt x="707130" y="3158836"/>
                  <a:pt x="0" y="2451706"/>
                  <a:pt x="0" y="1579418"/>
                </a:cubicBezTo>
                <a:cubicBezTo>
                  <a:pt x="0" y="707130"/>
                  <a:pt x="707130" y="0"/>
                  <a:pt x="1579418" y="0"/>
                </a:cubicBezTo>
                <a:close/>
              </a:path>
            </a:pathLst>
          </a:custGeom>
          <a:solidFill>
            <a:srgbClr val="EAEE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p:cNvSpPr/>
          <p:nvPr/>
        </p:nvSpPr>
        <p:spPr>
          <a:xfrm>
            <a:off x="5941621" y="2635187"/>
            <a:ext cx="1591294" cy="2703918"/>
          </a:xfrm>
          <a:custGeom>
            <a:avLst/>
            <a:gdLst>
              <a:gd name="connsiteX0" fmla="*/ 11876 w 1591294"/>
              <a:gd name="connsiteY0" fmla="*/ 0 h 2703918"/>
              <a:gd name="connsiteX1" fmla="*/ 1591294 w 1591294"/>
              <a:gd name="connsiteY1" fmla="*/ 1579418 h 2703918"/>
              <a:gd name="connsiteX2" fmla="*/ 1128693 w 1591294"/>
              <a:gd name="connsiteY2" fmla="*/ 2696235 h 2703918"/>
              <a:gd name="connsiteX3" fmla="*/ 1120240 w 1591294"/>
              <a:gd name="connsiteY3" fmla="*/ 2703918 h 2703918"/>
              <a:gd name="connsiteX4" fmla="*/ 1120240 w 1591294"/>
              <a:gd name="connsiteY4" fmla="*/ 2481739 h 2703918"/>
              <a:gd name="connsiteX5" fmla="*/ 1199971 w 1591294"/>
              <a:gd name="connsiteY5" fmla="*/ 2375116 h 2703918"/>
              <a:gd name="connsiteX6" fmla="*/ 1442546 w 1591294"/>
              <a:gd name="connsiteY6" fmla="*/ 1580980 h 2703918"/>
              <a:gd name="connsiteX7" fmla="*/ 22189 w 1591294"/>
              <a:gd name="connsiteY7" fmla="*/ 160623 h 2703918"/>
              <a:gd name="connsiteX8" fmla="*/ 0 w 1591294"/>
              <a:gd name="connsiteY8" fmla="*/ 161744 h 2703918"/>
              <a:gd name="connsiteX9" fmla="*/ 0 w 1591294"/>
              <a:gd name="connsiteY9" fmla="*/ 600 h 270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1294" h="2703918">
                <a:moveTo>
                  <a:pt x="11876" y="0"/>
                </a:moveTo>
                <a:cubicBezTo>
                  <a:pt x="884164" y="0"/>
                  <a:pt x="1591294" y="707130"/>
                  <a:pt x="1591294" y="1579418"/>
                </a:cubicBezTo>
                <a:cubicBezTo>
                  <a:pt x="1591294" y="2015562"/>
                  <a:pt x="1414511" y="2410417"/>
                  <a:pt x="1128693" y="2696235"/>
                </a:cubicBezTo>
                <a:lnTo>
                  <a:pt x="1120240" y="2703918"/>
                </a:lnTo>
                <a:lnTo>
                  <a:pt x="1120240" y="2481739"/>
                </a:lnTo>
                <a:lnTo>
                  <a:pt x="1199971" y="2375116"/>
                </a:lnTo>
                <a:cubicBezTo>
                  <a:pt x="1353120" y="2148425"/>
                  <a:pt x="1442546" y="1875146"/>
                  <a:pt x="1442546" y="1580980"/>
                </a:cubicBezTo>
                <a:cubicBezTo>
                  <a:pt x="1442546" y="796538"/>
                  <a:pt x="806631" y="160623"/>
                  <a:pt x="22189" y="160623"/>
                </a:cubicBezTo>
                <a:lnTo>
                  <a:pt x="0" y="161744"/>
                </a:lnTo>
                <a:lnTo>
                  <a:pt x="0" y="600"/>
                </a:lnTo>
                <a:close/>
              </a:path>
            </a:pathLst>
          </a:custGeom>
          <a:solidFill>
            <a:srgbClr val="CDE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4463627" y="3830749"/>
            <a:ext cx="2979739" cy="521970"/>
          </a:xfrm>
          <a:prstGeom prst="rect">
            <a:avLst/>
          </a:prstGeom>
          <a:noFill/>
        </p:spPr>
        <p:txBody>
          <a:bodyPr wrap="square" rtlCol="0">
            <a:spAutoFit/>
          </a:bodyPr>
          <a:lstStyle/>
          <a:p>
            <a:pPr algn="ctr"/>
            <a:r>
              <a:rPr lang="en-US" altLang="zh-CN" sz="2800" b="1" dirty="0">
                <a:solidFill>
                  <a:schemeClr val="tx1"/>
                </a:solidFill>
                <a:uFillTx/>
                <a:latin typeface="宋体" panose="02010600030101010101" pitchFamily="2" charset="-122"/>
                <a:ea typeface="宋体" panose="02010600030101010101" pitchFamily="2" charset="-122"/>
              </a:rPr>
              <a:t>3.泛化</a:t>
            </a:r>
            <a:endParaRPr lang="en-US" altLang="zh-CN" sz="2800" b="1" dirty="0">
              <a:solidFill>
                <a:schemeClr val="tx1"/>
              </a:solidFill>
              <a:uFillTx/>
              <a:latin typeface="宋体" panose="02010600030101010101" pitchFamily="2" charset="-122"/>
              <a:ea typeface="宋体" panose="02010600030101010101" pitchFamily="2" charset="-122"/>
            </a:endParaRPr>
          </a:p>
        </p:txBody>
      </p:sp>
      <p:sp>
        <p:nvSpPr>
          <p:cNvPr id="25" name="矩形 24"/>
          <p:cNvSpPr/>
          <p:nvPr/>
        </p:nvSpPr>
        <p:spPr>
          <a:xfrm>
            <a:off x="605854" y="2971483"/>
            <a:ext cx="3253839" cy="2031325"/>
          </a:xfrm>
          <a:prstGeom prst="rect">
            <a:avLst/>
          </a:prstGeom>
        </p:spPr>
        <p:txBody>
          <a:bodyPr wrap="square">
            <a:spAutoFit/>
          </a:bodyPr>
          <a:lstStyle/>
          <a:p>
            <a:pPr algn="l"/>
            <a:r>
              <a:rPr lang="en-US" altLang="zh-CN" dirty="0">
                <a:latin typeface="+mj-ea"/>
                <a:ea typeface="+mj-ea"/>
              </a:rPr>
              <a:t>是一种特殊/一般关系，其中特殊元素基于一般元素而建立。用这种方法，子元素共享了父元素的结构和行为。在图形上，把泛化关系画成一条带有空心箭头的实线，该实线指向父元素</a:t>
            </a:r>
            <a:endParaRPr lang="en-US" altLang="zh-CN" dirty="0">
              <a:latin typeface="+mj-ea"/>
              <a:ea typeface="+mj-ea"/>
            </a:endParaRPr>
          </a:p>
        </p:txBody>
      </p:sp>
      <p:cxnSp>
        <p:nvCxnSpPr>
          <p:cNvPr id="27" name="直接连接符 26"/>
          <p:cNvCxnSpPr/>
          <p:nvPr/>
        </p:nvCxnSpPr>
        <p:spPr>
          <a:xfrm>
            <a:off x="7932715" y="3966067"/>
            <a:ext cx="0" cy="469360"/>
          </a:xfrm>
          <a:prstGeom prst="line">
            <a:avLst/>
          </a:prstGeom>
          <a:ln>
            <a:gradFill>
              <a:gsLst>
                <a:gs pos="62000">
                  <a:srgbClr val="DFDFDF"/>
                </a:gs>
                <a:gs pos="0">
                  <a:schemeClr val="bg1">
                    <a:lumMod val="75000"/>
                  </a:schemeClr>
                </a:gs>
                <a:gs pos="100000">
                  <a:srgbClr val="FFFFFF">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90108" y="3966067"/>
            <a:ext cx="0" cy="469360"/>
          </a:xfrm>
          <a:prstGeom prst="line">
            <a:avLst/>
          </a:prstGeom>
          <a:ln>
            <a:gradFill>
              <a:gsLst>
                <a:gs pos="62000">
                  <a:srgbClr val="DFDFDF"/>
                </a:gs>
                <a:gs pos="0">
                  <a:schemeClr val="bg1">
                    <a:lumMod val="75000"/>
                  </a:schemeClr>
                </a:gs>
                <a:gs pos="100000">
                  <a:srgbClr val="FFFFFF">
                    <a:alpha val="0"/>
                  </a:srgb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2" name="图片 1" descr="N778I0_4Z%Y@LU@8[HDE{ZS"/>
          <p:cNvPicPr>
            <a:picLocks noChangeAspect="1"/>
          </p:cNvPicPr>
          <p:nvPr/>
        </p:nvPicPr>
        <p:blipFill>
          <a:blip r:embed="rId2"/>
          <a:stretch>
            <a:fillRect/>
          </a:stretch>
        </p:blipFill>
        <p:spPr>
          <a:xfrm>
            <a:off x="7849870" y="3589020"/>
            <a:ext cx="3467100" cy="975360"/>
          </a:xfrm>
          <a:prstGeom prst="rect">
            <a:avLst/>
          </a:prstGeom>
        </p:spPr>
      </p:pic>
      <p:pic>
        <p:nvPicPr>
          <p:cNvPr id="3" name="图片 2"/>
          <p:cNvPicPr>
            <a:picLocks noChangeAspect="1"/>
          </p:cNvPicPr>
          <p:nvPr/>
        </p:nvPicPr>
        <p:blipFill>
          <a:blip r:embed="rId3"/>
          <a:stretch>
            <a:fillRect/>
          </a:stretch>
        </p:blipFill>
        <p:spPr>
          <a:xfrm>
            <a:off x="10266045" y="239395"/>
            <a:ext cx="1680210" cy="159321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0"/>
            <a:ext cx="12192000" cy="6858000"/>
          </a:xfrm>
          <a:prstGeom prst="rect">
            <a:avLst/>
          </a:prstGeom>
        </p:spPr>
      </p:pic>
      <p:cxnSp>
        <p:nvCxnSpPr>
          <p:cNvPr id="7" name="直接连接符 6"/>
          <p:cNvCxnSpPr/>
          <p:nvPr/>
        </p:nvCxnSpPr>
        <p:spPr>
          <a:xfrm>
            <a:off x="-1" y="564171"/>
            <a:ext cx="10331533" cy="0"/>
          </a:xfrm>
          <a:prstGeom prst="line">
            <a:avLst/>
          </a:prstGeom>
          <a:ln>
            <a:gradFill>
              <a:gsLst>
                <a:gs pos="62000">
                  <a:srgbClr val="DFDFDF"/>
                </a:gs>
                <a:gs pos="0">
                  <a:schemeClr val="bg1">
                    <a:lumMod val="75000"/>
                  </a:schemeClr>
                </a:gs>
                <a:gs pos="100000">
                  <a:srgbClr val="FFFFFF">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0343408" y="558139"/>
            <a:ext cx="0" cy="522514"/>
          </a:xfrm>
          <a:prstGeom prst="line">
            <a:avLst/>
          </a:prstGeom>
          <a:ln>
            <a:gradFill>
              <a:gsLst>
                <a:gs pos="62000">
                  <a:srgbClr val="DFDFDF"/>
                </a:gs>
                <a:gs pos="0">
                  <a:schemeClr val="bg1">
                    <a:lumMod val="75000"/>
                  </a:schemeClr>
                </a:gs>
                <a:gs pos="100000">
                  <a:srgbClr val="FFFFFF">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119630" y="1522730"/>
            <a:ext cx="2971800" cy="706755"/>
          </a:xfrm>
          <a:prstGeom prst="rect">
            <a:avLst/>
          </a:prstGeom>
          <a:noFill/>
        </p:spPr>
        <p:txBody>
          <a:bodyPr wrap="square" rtlCol="0">
            <a:spAutoFit/>
          </a:bodyPr>
          <a:lstStyle/>
          <a:p>
            <a:r>
              <a:rPr lang="zh-CN" altLang="en-US" sz="4000" b="1" dirty="0">
                <a:latin typeface="Arial Black" panose="020B0A04020102020204" pitchFamily="34" charset="0"/>
                <a:ea typeface="+mj-ea"/>
              </a:rPr>
              <a:t>四种关系</a:t>
            </a:r>
            <a:endParaRPr lang="zh-CN" altLang="en-US" sz="4000" b="1" dirty="0">
              <a:latin typeface="Arial Black" panose="020B0A04020102020204" pitchFamily="34" charset="0"/>
              <a:ea typeface="+mj-ea"/>
            </a:endParaRPr>
          </a:p>
        </p:txBody>
      </p:sp>
      <p:sp>
        <p:nvSpPr>
          <p:cNvPr id="13" name="任意多边形: 形状 12"/>
          <p:cNvSpPr/>
          <p:nvPr/>
        </p:nvSpPr>
        <p:spPr>
          <a:xfrm>
            <a:off x="4374079" y="2652048"/>
            <a:ext cx="3158836" cy="3158836"/>
          </a:xfrm>
          <a:custGeom>
            <a:avLst/>
            <a:gdLst>
              <a:gd name="connsiteX0" fmla="*/ 1589731 w 3158836"/>
              <a:gd name="connsiteY0" fmla="*/ 160623 h 3158836"/>
              <a:gd name="connsiteX1" fmla="*/ 169374 w 3158836"/>
              <a:gd name="connsiteY1" fmla="*/ 1580980 h 3158836"/>
              <a:gd name="connsiteX2" fmla="*/ 1589731 w 3158836"/>
              <a:gd name="connsiteY2" fmla="*/ 3001337 h 3158836"/>
              <a:gd name="connsiteX3" fmla="*/ 3010088 w 3158836"/>
              <a:gd name="connsiteY3" fmla="*/ 1580980 h 3158836"/>
              <a:gd name="connsiteX4" fmla="*/ 1589731 w 3158836"/>
              <a:gd name="connsiteY4" fmla="*/ 160623 h 3158836"/>
              <a:gd name="connsiteX5" fmla="*/ 1579418 w 3158836"/>
              <a:gd name="connsiteY5" fmla="*/ 0 h 3158836"/>
              <a:gd name="connsiteX6" fmla="*/ 3158836 w 3158836"/>
              <a:gd name="connsiteY6" fmla="*/ 1579418 h 3158836"/>
              <a:gd name="connsiteX7" fmla="*/ 1579418 w 3158836"/>
              <a:gd name="connsiteY7" fmla="*/ 3158836 h 3158836"/>
              <a:gd name="connsiteX8" fmla="*/ 0 w 3158836"/>
              <a:gd name="connsiteY8" fmla="*/ 1579418 h 3158836"/>
              <a:gd name="connsiteX9" fmla="*/ 1579418 w 3158836"/>
              <a:gd name="connsiteY9" fmla="*/ 0 h 3158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58836" h="3158836">
                <a:moveTo>
                  <a:pt x="1589731" y="160623"/>
                </a:moveTo>
                <a:cubicBezTo>
                  <a:pt x="805289" y="160623"/>
                  <a:pt x="169374" y="796538"/>
                  <a:pt x="169374" y="1580980"/>
                </a:cubicBezTo>
                <a:cubicBezTo>
                  <a:pt x="169374" y="2365422"/>
                  <a:pt x="805289" y="3001337"/>
                  <a:pt x="1589731" y="3001337"/>
                </a:cubicBezTo>
                <a:cubicBezTo>
                  <a:pt x="2374173" y="3001337"/>
                  <a:pt x="3010088" y="2365422"/>
                  <a:pt x="3010088" y="1580980"/>
                </a:cubicBezTo>
                <a:cubicBezTo>
                  <a:pt x="3010088" y="796538"/>
                  <a:pt x="2374173" y="160623"/>
                  <a:pt x="1589731" y="160623"/>
                </a:cubicBezTo>
                <a:close/>
                <a:moveTo>
                  <a:pt x="1579418" y="0"/>
                </a:moveTo>
                <a:cubicBezTo>
                  <a:pt x="2451706" y="0"/>
                  <a:pt x="3158836" y="707130"/>
                  <a:pt x="3158836" y="1579418"/>
                </a:cubicBezTo>
                <a:cubicBezTo>
                  <a:pt x="3158836" y="2451706"/>
                  <a:pt x="2451706" y="3158836"/>
                  <a:pt x="1579418" y="3158836"/>
                </a:cubicBezTo>
                <a:cubicBezTo>
                  <a:pt x="707130" y="3158836"/>
                  <a:pt x="0" y="2451706"/>
                  <a:pt x="0" y="1579418"/>
                </a:cubicBezTo>
                <a:cubicBezTo>
                  <a:pt x="0" y="707130"/>
                  <a:pt x="707130" y="0"/>
                  <a:pt x="1579418" y="0"/>
                </a:cubicBezTo>
                <a:close/>
              </a:path>
            </a:pathLst>
          </a:custGeom>
          <a:solidFill>
            <a:srgbClr val="EAEE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p:cNvSpPr/>
          <p:nvPr/>
        </p:nvSpPr>
        <p:spPr>
          <a:xfrm>
            <a:off x="5941621" y="2635187"/>
            <a:ext cx="1591294" cy="2703918"/>
          </a:xfrm>
          <a:custGeom>
            <a:avLst/>
            <a:gdLst>
              <a:gd name="connsiteX0" fmla="*/ 11876 w 1591294"/>
              <a:gd name="connsiteY0" fmla="*/ 0 h 2703918"/>
              <a:gd name="connsiteX1" fmla="*/ 1591294 w 1591294"/>
              <a:gd name="connsiteY1" fmla="*/ 1579418 h 2703918"/>
              <a:gd name="connsiteX2" fmla="*/ 1128693 w 1591294"/>
              <a:gd name="connsiteY2" fmla="*/ 2696235 h 2703918"/>
              <a:gd name="connsiteX3" fmla="*/ 1120240 w 1591294"/>
              <a:gd name="connsiteY3" fmla="*/ 2703918 h 2703918"/>
              <a:gd name="connsiteX4" fmla="*/ 1120240 w 1591294"/>
              <a:gd name="connsiteY4" fmla="*/ 2481739 h 2703918"/>
              <a:gd name="connsiteX5" fmla="*/ 1199971 w 1591294"/>
              <a:gd name="connsiteY5" fmla="*/ 2375116 h 2703918"/>
              <a:gd name="connsiteX6" fmla="*/ 1442546 w 1591294"/>
              <a:gd name="connsiteY6" fmla="*/ 1580980 h 2703918"/>
              <a:gd name="connsiteX7" fmla="*/ 22189 w 1591294"/>
              <a:gd name="connsiteY7" fmla="*/ 160623 h 2703918"/>
              <a:gd name="connsiteX8" fmla="*/ 0 w 1591294"/>
              <a:gd name="connsiteY8" fmla="*/ 161744 h 2703918"/>
              <a:gd name="connsiteX9" fmla="*/ 0 w 1591294"/>
              <a:gd name="connsiteY9" fmla="*/ 600 h 270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1294" h="2703918">
                <a:moveTo>
                  <a:pt x="11876" y="0"/>
                </a:moveTo>
                <a:cubicBezTo>
                  <a:pt x="884164" y="0"/>
                  <a:pt x="1591294" y="707130"/>
                  <a:pt x="1591294" y="1579418"/>
                </a:cubicBezTo>
                <a:cubicBezTo>
                  <a:pt x="1591294" y="2015562"/>
                  <a:pt x="1414511" y="2410417"/>
                  <a:pt x="1128693" y="2696235"/>
                </a:cubicBezTo>
                <a:lnTo>
                  <a:pt x="1120240" y="2703918"/>
                </a:lnTo>
                <a:lnTo>
                  <a:pt x="1120240" y="2481739"/>
                </a:lnTo>
                <a:lnTo>
                  <a:pt x="1199971" y="2375116"/>
                </a:lnTo>
                <a:cubicBezTo>
                  <a:pt x="1353120" y="2148425"/>
                  <a:pt x="1442546" y="1875146"/>
                  <a:pt x="1442546" y="1580980"/>
                </a:cubicBezTo>
                <a:cubicBezTo>
                  <a:pt x="1442546" y="796538"/>
                  <a:pt x="806631" y="160623"/>
                  <a:pt x="22189" y="160623"/>
                </a:cubicBezTo>
                <a:lnTo>
                  <a:pt x="0" y="161744"/>
                </a:lnTo>
                <a:lnTo>
                  <a:pt x="0" y="600"/>
                </a:lnTo>
                <a:close/>
              </a:path>
            </a:pathLst>
          </a:custGeom>
          <a:solidFill>
            <a:srgbClr val="CDE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4463627" y="3830749"/>
            <a:ext cx="2979739" cy="521970"/>
          </a:xfrm>
          <a:prstGeom prst="rect">
            <a:avLst/>
          </a:prstGeom>
          <a:noFill/>
        </p:spPr>
        <p:txBody>
          <a:bodyPr wrap="square" rtlCol="0">
            <a:spAutoFit/>
          </a:bodyPr>
          <a:lstStyle/>
          <a:p>
            <a:pPr algn="ctr"/>
            <a:r>
              <a:rPr lang="en-US" altLang="zh-CN" sz="2800" b="1" dirty="0">
                <a:solidFill>
                  <a:schemeClr val="tx1"/>
                </a:solidFill>
                <a:uFillTx/>
                <a:latin typeface="宋体" panose="02010600030101010101" pitchFamily="2" charset="-122"/>
                <a:ea typeface="宋体" panose="02010600030101010101" pitchFamily="2" charset="-122"/>
              </a:rPr>
              <a:t>4.实现</a:t>
            </a:r>
            <a:endParaRPr lang="en-US" altLang="zh-CN" sz="2800" b="1" dirty="0">
              <a:solidFill>
                <a:schemeClr val="tx1"/>
              </a:solidFill>
              <a:uFillTx/>
              <a:latin typeface="宋体" panose="02010600030101010101" pitchFamily="2" charset="-122"/>
              <a:ea typeface="宋体" panose="02010600030101010101" pitchFamily="2" charset="-122"/>
            </a:endParaRPr>
          </a:p>
        </p:txBody>
      </p:sp>
      <p:sp>
        <p:nvSpPr>
          <p:cNvPr id="25" name="矩形 24"/>
          <p:cNvSpPr/>
          <p:nvPr/>
        </p:nvSpPr>
        <p:spPr>
          <a:xfrm>
            <a:off x="665742" y="3060057"/>
            <a:ext cx="3253839" cy="2585323"/>
          </a:xfrm>
          <a:prstGeom prst="rect">
            <a:avLst/>
          </a:prstGeom>
        </p:spPr>
        <p:txBody>
          <a:bodyPr wrap="square">
            <a:spAutoFit/>
          </a:bodyPr>
          <a:lstStyle/>
          <a:p>
            <a:pPr algn="l"/>
            <a:r>
              <a:rPr lang="en-US" altLang="zh-CN" dirty="0">
                <a:latin typeface="+mj-ea"/>
                <a:ea typeface="+mj-ea"/>
              </a:rPr>
              <a:t>是类目之间的语义关系：其中一个类目指定了另一个类目保证执行的合约。在这两种地方会遇到实现关系：1。在接口和实现它们的类或构件之间2.一种是在用况和实现它们的协作之间。在图形中，把实现关系化成一条带有空心箭头的虚线</a:t>
            </a:r>
            <a:endParaRPr lang="en-US" altLang="zh-CN" dirty="0">
              <a:latin typeface="+mj-ea"/>
              <a:ea typeface="+mj-ea"/>
            </a:endParaRPr>
          </a:p>
        </p:txBody>
      </p:sp>
      <p:cxnSp>
        <p:nvCxnSpPr>
          <p:cNvPr id="27" name="直接连接符 26"/>
          <p:cNvCxnSpPr/>
          <p:nvPr/>
        </p:nvCxnSpPr>
        <p:spPr>
          <a:xfrm>
            <a:off x="7932715" y="3966067"/>
            <a:ext cx="0" cy="469360"/>
          </a:xfrm>
          <a:prstGeom prst="line">
            <a:avLst/>
          </a:prstGeom>
          <a:ln>
            <a:gradFill>
              <a:gsLst>
                <a:gs pos="62000">
                  <a:srgbClr val="DFDFDF"/>
                </a:gs>
                <a:gs pos="0">
                  <a:schemeClr val="bg1">
                    <a:lumMod val="75000"/>
                  </a:schemeClr>
                </a:gs>
                <a:gs pos="100000">
                  <a:srgbClr val="FFFFFF">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90108" y="3966067"/>
            <a:ext cx="0" cy="469360"/>
          </a:xfrm>
          <a:prstGeom prst="line">
            <a:avLst/>
          </a:prstGeom>
          <a:ln>
            <a:gradFill>
              <a:gsLst>
                <a:gs pos="62000">
                  <a:srgbClr val="DFDFDF"/>
                </a:gs>
                <a:gs pos="0">
                  <a:schemeClr val="bg1">
                    <a:lumMod val="75000"/>
                  </a:schemeClr>
                </a:gs>
                <a:gs pos="100000">
                  <a:srgbClr val="FFFFFF">
                    <a:alpha val="0"/>
                  </a:srgb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2"/>
          <a:stretch>
            <a:fillRect/>
          </a:stretch>
        </p:blipFill>
        <p:spPr>
          <a:xfrm>
            <a:off x="7720330" y="3558540"/>
            <a:ext cx="3581400" cy="1066800"/>
          </a:xfrm>
          <a:prstGeom prst="rect">
            <a:avLst/>
          </a:prstGeom>
        </p:spPr>
      </p:pic>
      <p:pic>
        <p:nvPicPr>
          <p:cNvPr id="3" name="图片 2"/>
          <p:cNvPicPr>
            <a:picLocks noChangeAspect="1"/>
          </p:cNvPicPr>
          <p:nvPr/>
        </p:nvPicPr>
        <p:blipFill>
          <a:blip r:embed="rId3"/>
          <a:stretch>
            <a:fillRect/>
          </a:stretch>
        </p:blipFill>
        <p:spPr>
          <a:xfrm>
            <a:off x="10266045" y="239395"/>
            <a:ext cx="1680210" cy="159321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chemeClr val="bg1">
              <a:lumMod val="75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5577508" y="1054366"/>
            <a:ext cx="2468815"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4174967" y="1007365"/>
            <a:ext cx="2992582"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4547283" y="317043"/>
            <a:ext cx="2980046" cy="706755"/>
          </a:xfrm>
          <a:prstGeom prst="rect">
            <a:avLst/>
          </a:prstGeom>
          <a:noFill/>
        </p:spPr>
        <p:txBody>
          <a:bodyPr wrap="square" rtlCol="0">
            <a:spAutoFit/>
          </a:bodyPr>
          <a:lstStyle/>
          <a:p>
            <a:pPr algn="ctr"/>
            <a:r>
              <a:rPr lang="zh-CN" sz="4000" b="1" dirty="0">
                <a:latin typeface="Arial Black" panose="020B0A04020102020204" pitchFamily="34" charset="0"/>
                <a:ea typeface="+mj-ea"/>
              </a:rPr>
              <a:t>目录</a:t>
            </a:r>
            <a:endParaRPr lang="zh-CN" sz="4000" b="1" dirty="0">
              <a:latin typeface="Arial Black" panose="020B0A04020102020204" pitchFamily="34" charset="0"/>
              <a:ea typeface="+mj-ea"/>
            </a:endParaRPr>
          </a:p>
        </p:txBody>
      </p:sp>
      <p:pic>
        <p:nvPicPr>
          <p:cNvPr id="48" name="图片 47"/>
          <p:cNvPicPr>
            <a:picLocks noChangeAspect="1"/>
          </p:cNvPicPr>
          <p:nvPr/>
        </p:nvPicPr>
        <p:blipFill rotWithShape="1">
          <a:blip r:embed="rId1"/>
          <a:srcRect l="26155" t="30632" r="29286" b="36934"/>
          <a:stretch>
            <a:fillRect/>
          </a:stretch>
        </p:blipFill>
        <p:spPr>
          <a:xfrm>
            <a:off x="4638240" y="2378774"/>
            <a:ext cx="2770335" cy="2770335"/>
          </a:xfrm>
          <a:custGeom>
            <a:avLst/>
            <a:gdLst>
              <a:gd name="connsiteX0" fmla="*/ 1359725 w 2719450"/>
              <a:gd name="connsiteY0" fmla="*/ 0 h 2719450"/>
              <a:gd name="connsiteX1" fmla="*/ 2719450 w 2719450"/>
              <a:gd name="connsiteY1" fmla="*/ 1359725 h 2719450"/>
              <a:gd name="connsiteX2" fmla="*/ 1359725 w 2719450"/>
              <a:gd name="connsiteY2" fmla="*/ 2719450 h 2719450"/>
              <a:gd name="connsiteX3" fmla="*/ 0 w 2719450"/>
              <a:gd name="connsiteY3" fmla="*/ 1359725 h 2719450"/>
              <a:gd name="connsiteX4" fmla="*/ 1359725 w 2719450"/>
              <a:gd name="connsiteY4" fmla="*/ 0 h 2719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9450" h="2719450">
                <a:moveTo>
                  <a:pt x="1359725" y="0"/>
                </a:moveTo>
                <a:cubicBezTo>
                  <a:pt x="2110680" y="0"/>
                  <a:pt x="2719450" y="608770"/>
                  <a:pt x="2719450" y="1359725"/>
                </a:cubicBezTo>
                <a:cubicBezTo>
                  <a:pt x="2719450" y="2110680"/>
                  <a:pt x="2110680" y="2719450"/>
                  <a:pt x="1359725" y="2719450"/>
                </a:cubicBezTo>
                <a:cubicBezTo>
                  <a:pt x="608770" y="2719450"/>
                  <a:pt x="0" y="2110680"/>
                  <a:pt x="0" y="1359725"/>
                </a:cubicBezTo>
                <a:cubicBezTo>
                  <a:pt x="0" y="608770"/>
                  <a:pt x="608770" y="0"/>
                  <a:pt x="1359725" y="0"/>
                </a:cubicBezTo>
                <a:close/>
              </a:path>
            </a:pathLst>
          </a:custGeom>
        </p:spPr>
      </p:pic>
      <p:sp>
        <p:nvSpPr>
          <p:cNvPr id="3" name="椭圆 2"/>
          <p:cNvSpPr/>
          <p:nvPr/>
        </p:nvSpPr>
        <p:spPr>
          <a:xfrm>
            <a:off x="4298979" y="2039513"/>
            <a:ext cx="3448855" cy="3448855"/>
          </a:xfrm>
          <a:prstGeom prst="ellipse">
            <a:avLst/>
          </a:prstGeom>
          <a:ln w="158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0" name="椭圆 49"/>
          <p:cNvSpPr/>
          <p:nvPr/>
        </p:nvSpPr>
        <p:spPr>
          <a:xfrm>
            <a:off x="3934343" y="1687914"/>
            <a:ext cx="4142875" cy="4142875"/>
          </a:xfrm>
          <a:prstGeom prst="ellipse">
            <a:avLst/>
          </a:prstGeom>
          <a:ln w="158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1" name="椭圆 50"/>
          <p:cNvSpPr/>
          <p:nvPr/>
        </p:nvSpPr>
        <p:spPr>
          <a:xfrm>
            <a:off x="3585031" y="1346718"/>
            <a:ext cx="4798947" cy="4798947"/>
          </a:xfrm>
          <a:prstGeom prst="ellipse">
            <a:avLst/>
          </a:prstGeom>
          <a:ln w="158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2" name="矩形 51"/>
          <p:cNvSpPr/>
          <p:nvPr/>
        </p:nvSpPr>
        <p:spPr>
          <a:xfrm>
            <a:off x="3388869" y="1164179"/>
            <a:ext cx="5506581" cy="1183049"/>
          </a:xfrm>
          <a:prstGeom prst="rect">
            <a:avLst/>
          </a:prstGeom>
          <a:solidFill>
            <a:srgbClr val="D5D5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056338" y="3149427"/>
            <a:ext cx="1120682" cy="1120682"/>
          </a:xfrm>
          <a:prstGeom prst="ellipse">
            <a:avLst/>
          </a:prstGeom>
          <a:solidFill>
            <a:srgbClr val="D5D5D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4" name="椭圆 53"/>
          <p:cNvSpPr/>
          <p:nvPr/>
        </p:nvSpPr>
        <p:spPr>
          <a:xfrm>
            <a:off x="7795676" y="3149427"/>
            <a:ext cx="1120682" cy="1120682"/>
          </a:xfrm>
          <a:prstGeom prst="ellipse">
            <a:avLst/>
          </a:prstGeom>
          <a:solidFill>
            <a:srgbClr val="D5D5D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5" name="椭圆 54"/>
          <p:cNvSpPr/>
          <p:nvPr/>
        </p:nvSpPr>
        <p:spPr>
          <a:xfrm>
            <a:off x="3650217" y="4822339"/>
            <a:ext cx="1120682" cy="1120682"/>
          </a:xfrm>
          <a:prstGeom prst="ellipse">
            <a:avLst/>
          </a:prstGeom>
          <a:solidFill>
            <a:srgbClr val="D5D5D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6" name="椭圆 55"/>
          <p:cNvSpPr/>
          <p:nvPr/>
        </p:nvSpPr>
        <p:spPr>
          <a:xfrm>
            <a:off x="5238704" y="5547628"/>
            <a:ext cx="1248713" cy="1248713"/>
          </a:xfrm>
          <a:prstGeom prst="ellipse">
            <a:avLst/>
          </a:prstGeom>
          <a:solidFill>
            <a:srgbClr val="D5D5D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8" name="椭圆 57"/>
          <p:cNvSpPr/>
          <p:nvPr/>
        </p:nvSpPr>
        <p:spPr>
          <a:xfrm>
            <a:off x="7080685" y="4928027"/>
            <a:ext cx="1120682" cy="1120682"/>
          </a:xfrm>
          <a:prstGeom prst="ellipse">
            <a:avLst/>
          </a:prstGeom>
          <a:solidFill>
            <a:srgbClr val="D5D5D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0" name="组合 9"/>
          <p:cNvGrpSpPr/>
          <p:nvPr/>
        </p:nvGrpSpPr>
        <p:grpSpPr>
          <a:xfrm>
            <a:off x="3110487" y="3201996"/>
            <a:ext cx="933851" cy="933851"/>
            <a:chOff x="3229241" y="3534501"/>
            <a:chExt cx="933851" cy="933851"/>
          </a:xfrm>
        </p:grpSpPr>
        <p:sp>
          <p:nvSpPr>
            <p:cNvPr id="9" name="椭圆 8"/>
            <p:cNvSpPr/>
            <p:nvPr/>
          </p:nvSpPr>
          <p:spPr>
            <a:xfrm>
              <a:off x="3312986" y="3613382"/>
              <a:ext cx="786098" cy="78609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3229241" y="3534501"/>
              <a:ext cx="933851" cy="933851"/>
            </a:xfrm>
            <a:prstGeom prst="ellips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p:cNvGrpSpPr/>
          <p:nvPr/>
        </p:nvGrpSpPr>
        <p:grpSpPr>
          <a:xfrm>
            <a:off x="7889091" y="3201996"/>
            <a:ext cx="933851" cy="933851"/>
            <a:chOff x="3229241" y="3534501"/>
            <a:chExt cx="933851" cy="933851"/>
          </a:xfrm>
        </p:grpSpPr>
        <p:sp>
          <p:nvSpPr>
            <p:cNvPr id="64" name="椭圆 63"/>
            <p:cNvSpPr/>
            <p:nvPr/>
          </p:nvSpPr>
          <p:spPr>
            <a:xfrm>
              <a:off x="3312986" y="3613382"/>
              <a:ext cx="786098" cy="78609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3229241" y="3534501"/>
              <a:ext cx="933851" cy="933851"/>
            </a:xfrm>
            <a:prstGeom prst="ellips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6" name="组合 65"/>
          <p:cNvGrpSpPr/>
          <p:nvPr/>
        </p:nvGrpSpPr>
        <p:grpSpPr>
          <a:xfrm>
            <a:off x="7202684" y="5029729"/>
            <a:ext cx="933851" cy="933851"/>
            <a:chOff x="3229241" y="3534501"/>
            <a:chExt cx="933851" cy="933851"/>
          </a:xfrm>
        </p:grpSpPr>
        <p:sp>
          <p:nvSpPr>
            <p:cNvPr id="67" name="椭圆 66"/>
            <p:cNvSpPr/>
            <p:nvPr/>
          </p:nvSpPr>
          <p:spPr>
            <a:xfrm>
              <a:off x="3312986" y="3613382"/>
              <a:ext cx="786098" cy="78609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3229241" y="3534501"/>
              <a:ext cx="933851" cy="933851"/>
            </a:xfrm>
            <a:prstGeom prst="ellips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组合 68"/>
          <p:cNvGrpSpPr/>
          <p:nvPr/>
        </p:nvGrpSpPr>
        <p:grpSpPr>
          <a:xfrm>
            <a:off x="3743586" y="4915324"/>
            <a:ext cx="933851" cy="933851"/>
            <a:chOff x="3229241" y="3534501"/>
            <a:chExt cx="933851" cy="933851"/>
          </a:xfrm>
        </p:grpSpPr>
        <p:sp>
          <p:nvSpPr>
            <p:cNvPr id="70" name="椭圆 69"/>
            <p:cNvSpPr/>
            <p:nvPr/>
          </p:nvSpPr>
          <p:spPr>
            <a:xfrm>
              <a:off x="3312986" y="3613382"/>
              <a:ext cx="786098" cy="78609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3229241" y="3534501"/>
              <a:ext cx="933851" cy="933851"/>
            </a:xfrm>
            <a:prstGeom prst="ellips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2" name="组合 71"/>
          <p:cNvGrpSpPr/>
          <p:nvPr/>
        </p:nvGrpSpPr>
        <p:grpSpPr>
          <a:xfrm>
            <a:off x="5386638" y="5598614"/>
            <a:ext cx="933851" cy="933851"/>
            <a:chOff x="3241116" y="3534501"/>
            <a:chExt cx="933851" cy="933851"/>
          </a:xfrm>
        </p:grpSpPr>
        <p:sp>
          <p:nvSpPr>
            <p:cNvPr id="73" name="椭圆 72"/>
            <p:cNvSpPr/>
            <p:nvPr/>
          </p:nvSpPr>
          <p:spPr>
            <a:xfrm>
              <a:off x="3312986" y="3613382"/>
              <a:ext cx="786098" cy="78609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3241116" y="3534501"/>
              <a:ext cx="933851" cy="933851"/>
            </a:xfrm>
            <a:prstGeom prst="ellipse">
              <a:avLst/>
            </a:pr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3110230" y="3484880"/>
            <a:ext cx="1087755" cy="368300"/>
          </a:xfrm>
          <a:prstGeom prst="rect">
            <a:avLst/>
          </a:prstGeom>
          <a:noFill/>
        </p:spPr>
        <p:txBody>
          <a:bodyPr wrap="square" rtlCol="0">
            <a:spAutoFit/>
          </a:bodyPr>
          <a:lstStyle/>
          <a:p>
            <a:r>
              <a:rPr lang="zh-CN" altLang="en-US" dirty="0"/>
              <a:t>奠基人</a:t>
            </a:r>
            <a:endParaRPr lang="zh-CN" altLang="en-US" dirty="0"/>
          </a:p>
        </p:txBody>
      </p:sp>
      <p:sp>
        <p:nvSpPr>
          <p:cNvPr id="7" name="文本框 6"/>
          <p:cNvSpPr txBox="1"/>
          <p:nvPr/>
        </p:nvSpPr>
        <p:spPr>
          <a:xfrm>
            <a:off x="3649980" y="5203190"/>
            <a:ext cx="1485900" cy="368300"/>
          </a:xfrm>
          <a:prstGeom prst="rect">
            <a:avLst/>
          </a:prstGeom>
          <a:noFill/>
        </p:spPr>
        <p:txBody>
          <a:bodyPr wrap="square" rtlCol="0">
            <a:spAutoFit/>
          </a:bodyPr>
          <a:lstStyle/>
          <a:p>
            <a:r>
              <a:rPr lang="zh-CN" altLang="en-US"/>
              <a:t>四种事物</a:t>
            </a:r>
            <a:endParaRPr lang="zh-CN" altLang="en-US"/>
          </a:p>
        </p:txBody>
      </p:sp>
      <p:sp>
        <p:nvSpPr>
          <p:cNvPr id="12" name="文本框 11"/>
          <p:cNvSpPr txBox="1"/>
          <p:nvPr/>
        </p:nvSpPr>
        <p:spPr>
          <a:xfrm>
            <a:off x="5270500" y="5881370"/>
            <a:ext cx="1216660" cy="368300"/>
          </a:xfrm>
          <a:prstGeom prst="rect">
            <a:avLst/>
          </a:prstGeom>
          <a:noFill/>
        </p:spPr>
        <p:txBody>
          <a:bodyPr wrap="square" rtlCol="0">
            <a:spAutoFit/>
          </a:bodyPr>
          <a:lstStyle/>
          <a:p>
            <a:r>
              <a:rPr lang="zh-CN" altLang="en-US"/>
              <a:t>四种关系</a:t>
            </a:r>
            <a:endParaRPr lang="zh-CN" altLang="en-US"/>
          </a:p>
        </p:txBody>
      </p:sp>
      <p:sp>
        <p:nvSpPr>
          <p:cNvPr id="15" name="文本框 14"/>
          <p:cNvSpPr txBox="1"/>
          <p:nvPr/>
        </p:nvSpPr>
        <p:spPr>
          <a:xfrm>
            <a:off x="7349490" y="5317490"/>
            <a:ext cx="1198880" cy="368300"/>
          </a:xfrm>
          <a:prstGeom prst="rect">
            <a:avLst/>
          </a:prstGeom>
          <a:noFill/>
        </p:spPr>
        <p:txBody>
          <a:bodyPr wrap="square" rtlCol="0">
            <a:spAutoFit/>
          </a:bodyPr>
          <a:lstStyle/>
          <a:p>
            <a:r>
              <a:rPr lang="zh-CN" altLang="en-US"/>
              <a:t>分类</a:t>
            </a:r>
            <a:endParaRPr lang="zh-CN" altLang="en-US"/>
          </a:p>
        </p:txBody>
      </p:sp>
      <p:sp>
        <p:nvSpPr>
          <p:cNvPr id="17" name="文本框 16"/>
          <p:cNvSpPr txBox="1"/>
          <p:nvPr/>
        </p:nvSpPr>
        <p:spPr>
          <a:xfrm>
            <a:off x="7889240" y="3484880"/>
            <a:ext cx="1369695" cy="368300"/>
          </a:xfrm>
          <a:prstGeom prst="rect">
            <a:avLst/>
          </a:prstGeom>
          <a:noFill/>
        </p:spPr>
        <p:txBody>
          <a:bodyPr wrap="square" rtlCol="0">
            <a:spAutoFit/>
          </a:bodyPr>
          <a:lstStyle/>
          <a:p>
            <a:r>
              <a:rPr lang="zh-CN" altLang="en-US"/>
              <a:t>公共机制</a:t>
            </a:r>
            <a:endParaRPr lang="zh-CN" altLang="en-US"/>
          </a:p>
        </p:txBody>
      </p:sp>
      <p:pic>
        <p:nvPicPr>
          <p:cNvPr id="11" name="图片 10"/>
          <p:cNvPicPr>
            <a:picLocks noChangeAspect="1"/>
          </p:cNvPicPr>
          <p:nvPr/>
        </p:nvPicPr>
        <p:blipFill>
          <a:blip r:embed="rId2"/>
          <a:stretch>
            <a:fillRect/>
          </a:stretch>
        </p:blipFill>
        <p:spPr>
          <a:xfrm>
            <a:off x="10311130" y="210185"/>
            <a:ext cx="1680210" cy="159321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t="4819" b="13388"/>
          <a:stretch>
            <a:fillRect/>
          </a:stretch>
        </p:blipFill>
        <p:spPr>
          <a:xfrm>
            <a:off x="6088912" y="0"/>
            <a:ext cx="6103088" cy="6858000"/>
          </a:xfrm>
          <a:prstGeom prst="rect">
            <a:avLst/>
          </a:prstGeom>
        </p:spPr>
      </p:pic>
      <p:sp>
        <p:nvSpPr>
          <p:cNvPr id="5" name="矩形 4"/>
          <p:cNvSpPr/>
          <p:nvPr/>
        </p:nvSpPr>
        <p:spPr>
          <a:xfrm>
            <a:off x="0" y="0"/>
            <a:ext cx="6088912" cy="6858000"/>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878660" y="528410"/>
            <a:ext cx="6076461" cy="706755"/>
          </a:xfrm>
          <a:prstGeom prst="rect">
            <a:avLst/>
          </a:prstGeom>
          <a:noFill/>
        </p:spPr>
        <p:txBody>
          <a:bodyPr wrap="square" rtlCol="0">
            <a:spAutoFit/>
          </a:bodyPr>
          <a:lstStyle/>
          <a:p>
            <a:pPr algn="ctr"/>
            <a:r>
              <a:rPr lang="zh-CN" altLang="en-US" sz="4000" b="1" dirty="0">
                <a:latin typeface="Arial Black" panose="020B0A04020102020204" pitchFamily="34" charset="0"/>
                <a:ea typeface="+mj-ea"/>
              </a:rPr>
              <a:t>分类</a:t>
            </a:r>
            <a:r>
              <a:rPr lang="en-US" altLang="zh-CN" sz="4000" b="1" dirty="0">
                <a:latin typeface="Arial Black" panose="020B0A04020102020204" pitchFamily="34" charset="0"/>
                <a:ea typeface="+mj-ea"/>
              </a:rPr>
              <a:t> </a:t>
            </a:r>
            <a:endParaRPr lang="zh-CN" altLang="en-US" sz="4000" b="1" dirty="0">
              <a:latin typeface="Arial Black" panose="020B0A04020102020204" pitchFamily="34" charset="0"/>
              <a:ea typeface="+mj-ea"/>
            </a:endParaRPr>
          </a:p>
        </p:txBody>
      </p:sp>
      <p:sp>
        <p:nvSpPr>
          <p:cNvPr id="8" name="矩形 7"/>
          <p:cNvSpPr/>
          <p:nvPr/>
        </p:nvSpPr>
        <p:spPr>
          <a:xfrm>
            <a:off x="1735847" y="1994177"/>
            <a:ext cx="3334738" cy="2127634"/>
          </a:xfrm>
          <a:prstGeom prst="rect">
            <a:avLst/>
          </a:prstGeom>
        </p:spPr>
        <p:txBody>
          <a:bodyPr wrap="square">
            <a:spAutoFit/>
          </a:bodyPr>
          <a:lstStyle/>
          <a:p>
            <a:pPr>
              <a:lnSpc>
                <a:spcPct val="150000"/>
              </a:lnSpc>
            </a:pPr>
            <a:r>
              <a:rPr lang="en-US" altLang="zh-CN" b="1" dirty="0">
                <a:latin typeface="+mj-ea"/>
                <a:ea typeface="+mj-ea"/>
              </a:rPr>
              <a:t>1.</a:t>
            </a:r>
            <a:r>
              <a:rPr lang="zh-CN" altLang="en-US" b="1" dirty="0">
                <a:latin typeface="+mj-ea"/>
                <a:ea typeface="+mj-ea"/>
              </a:rPr>
              <a:t>类图</a:t>
            </a:r>
            <a:endParaRPr lang="zh-CN" altLang="en-US" b="1" dirty="0">
              <a:latin typeface="+mj-ea"/>
              <a:ea typeface="+mj-ea"/>
            </a:endParaRPr>
          </a:p>
          <a:p>
            <a:pPr>
              <a:lnSpc>
                <a:spcPct val="150000"/>
              </a:lnSpc>
            </a:pPr>
            <a:r>
              <a:rPr lang="zh-CN" altLang="en-US" b="1" dirty="0">
                <a:latin typeface="+mj-ea"/>
                <a:ea typeface="+mj-ea"/>
              </a:rPr>
              <a:t>展现了一组类，接口，协作和它们之间的关系。在面向对象系统的建模中所建立的最常见的图就是类图</a:t>
            </a:r>
            <a:endParaRPr lang="zh-CN" altLang="en-US" b="1" dirty="0">
              <a:latin typeface="+mj-ea"/>
              <a:ea typeface="+mj-ea"/>
            </a:endParaRPr>
          </a:p>
        </p:txBody>
      </p:sp>
      <p:cxnSp>
        <p:nvCxnSpPr>
          <p:cNvPr id="10" name="直接连接符 9"/>
          <p:cNvCxnSpPr/>
          <p:nvPr/>
        </p:nvCxnSpPr>
        <p:spPr>
          <a:xfrm>
            <a:off x="6088912" y="409793"/>
            <a:ext cx="565578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18136" y="409793"/>
            <a:ext cx="5370776"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516255" y="1312317"/>
            <a:ext cx="0" cy="1598512"/>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2"/>
          <a:stretch>
            <a:fillRect/>
          </a:stretch>
        </p:blipFill>
        <p:spPr>
          <a:xfrm>
            <a:off x="6676390" y="2290445"/>
            <a:ext cx="4664075" cy="3421380"/>
          </a:xfrm>
          <a:prstGeom prst="rect">
            <a:avLst/>
          </a:prstGeom>
        </p:spPr>
      </p:pic>
      <p:pic>
        <p:nvPicPr>
          <p:cNvPr id="3" name="图片 2"/>
          <p:cNvPicPr>
            <a:picLocks noChangeAspect="1"/>
          </p:cNvPicPr>
          <p:nvPr/>
        </p:nvPicPr>
        <p:blipFill>
          <a:blip r:embed="rId3"/>
          <a:stretch>
            <a:fillRect/>
          </a:stretch>
        </p:blipFill>
        <p:spPr>
          <a:xfrm>
            <a:off x="10266045" y="239395"/>
            <a:ext cx="1680210" cy="159321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t="4819" b="13388"/>
          <a:stretch>
            <a:fillRect/>
          </a:stretch>
        </p:blipFill>
        <p:spPr>
          <a:xfrm>
            <a:off x="6088912" y="0"/>
            <a:ext cx="6103088" cy="6858000"/>
          </a:xfrm>
          <a:prstGeom prst="rect">
            <a:avLst/>
          </a:prstGeom>
        </p:spPr>
      </p:pic>
      <p:sp>
        <p:nvSpPr>
          <p:cNvPr id="5" name="矩形 4"/>
          <p:cNvSpPr/>
          <p:nvPr/>
        </p:nvSpPr>
        <p:spPr>
          <a:xfrm>
            <a:off x="0" y="0"/>
            <a:ext cx="6088912" cy="6858000"/>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878660" y="528410"/>
            <a:ext cx="6076461" cy="706755"/>
          </a:xfrm>
          <a:prstGeom prst="rect">
            <a:avLst/>
          </a:prstGeom>
          <a:noFill/>
        </p:spPr>
        <p:txBody>
          <a:bodyPr wrap="square" rtlCol="0">
            <a:spAutoFit/>
          </a:bodyPr>
          <a:lstStyle/>
          <a:p>
            <a:pPr algn="ctr"/>
            <a:r>
              <a:rPr lang="zh-CN" altLang="en-US" sz="4000" b="1" dirty="0">
                <a:latin typeface="Arial Black" panose="020B0A04020102020204" pitchFamily="34" charset="0"/>
                <a:ea typeface="+mj-ea"/>
              </a:rPr>
              <a:t>分类</a:t>
            </a:r>
            <a:r>
              <a:rPr lang="en-US" altLang="zh-CN" sz="4000" b="1" dirty="0">
                <a:latin typeface="Arial Black" panose="020B0A04020102020204" pitchFamily="34" charset="0"/>
                <a:ea typeface="+mj-ea"/>
              </a:rPr>
              <a:t> </a:t>
            </a:r>
            <a:endParaRPr lang="zh-CN" altLang="en-US" sz="4000" b="1" dirty="0">
              <a:latin typeface="Arial Black" panose="020B0A04020102020204" pitchFamily="34" charset="0"/>
              <a:ea typeface="+mj-ea"/>
            </a:endParaRPr>
          </a:p>
        </p:txBody>
      </p:sp>
      <p:sp>
        <p:nvSpPr>
          <p:cNvPr id="8" name="矩形 7"/>
          <p:cNvSpPr/>
          <p:nvPr/>
        </p:nvSpPr>
        <p:spPr>
          <a:xfrm>
            <a:off x="1735847" y="1994177"/>
            <a:ext cx="3334738" cy="2127634"/>
          </a:xfrm>
          <a:prstGeom prst="rect">
            <a:avLst/>
          </a:prstGeom>
        </p:spPr>
        <p:txBody>
          <a:bodyPr wrap="square">
            <a:spAutoFit/>
          </a:bodyPr>
          <a:lstStyle/>
          <a:p>
            <a:pPr>
              <a:lnSpc>
                <a:spcPct val="150000"/>
              </a:lnSpc>
            </a:pPr>
            <a:r>
              <a:rPr lang="en-US" altLang="zh-CN" b="1" dirty="0">
                <a:latin typeface="+mj-ea"/>
                <a:ea typeface="+mj-ea"/>
              </a:rPr>
              <a:t>2.对象图</a:t>
            </a:r>
            <a:endParaRPr lang="en-US" altLang="zh-CN" b="1" dirty="0">
              <a:latin typeface="+mj-ea"/>
              <a:ea typeface="+mj-ea"/>
            </a:endParaRPr>
          </a:p>
          <a:p>
            <a:pPr>
              <a:lnSpc>
                <a:spcPct val="150000"/>
              </a:lnSpc>
            </a:pPr>
            <a:r>
              <a:rPr lang="zh-CN" altLang="en-US" b="1" dirty="0">
                <a:latin typeface="+mj-ea"/>
                <a:ea typeface="+mj-ea"/>
              </a:rPr>
              <a:t>展现了一组对象以及它们之间的关系。对象图描述了在类图中所建立的事物的实例的静态快照</a:t>
            </a:r>
            <a:endParaRPr lang="zh-CN" altLang="en-US" b="1" dirty="0">
              <a:latin typeface="+mj-ea"/>
              <a:ea typeface="+mj-ea"/>
            </a:endParaRPr>
          </a:p>
        </p:txBody>
      </p:sp>
      <p:cxnSp>
        <p:nvCxnSpPr>
          <p:cNvPr id="10" name="直接连接符 9"/>
          <p:cNvCxnSpPr/>
          <p:nvPr/>
        </p:nvCxnSpPr>
        <p:spPr>
          <a:xfrm>
            <a:off x="6088912" y="409793"/>
            <a:ext cx="565578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18136" y="409793"/>
            <a:ext cx="5370776"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516255" y="1312317"/>
            <a:ext cx="0" cy="1598512"/>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2"/>
          <a:stretch>
            <a:fillRect/>
          </a:stretch>
        </p:blipFill>
        <p:spPr>
          <a:xfrm>
            <a:off x="7067550" y="2258695"/>
            <a:ext cx="4145915" cy="3055620"/>
          </a:xfrm>
          <a:prstGeom prst="rect">
            <a:avLst/>
          </a:prstGeom>
        </p:spPr>
      </p:pic>
      <p:pic>
        <p:nvPicPr>
          <p:cNvPr id="3" name="图片 2"/>
          <p:cNvPicPr>
            <a:picLocks noChangeAspect="1"/>
          </p:cNvPicPr>
          <p:nvPr/>
        </p:nvPicPr>
        <p:blipFill>
          <a:blip r:embed="rId3"/>
          <a:stretch>
            <a:fillRect/>
          </a:stretch>
        </p:blipFill>
        <p:spPr>
          <a:xfrm>
            <a:off x="10266045" y="239395"/>
            <a:ext cx="1680210" cy="159321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t="4819" b="13388"/>
          <a:stretch>
            <a:fillRect/>
          </a:stretch>
        </p:blipFill>
        <p:spPr>
          <a:xfrm>
            <a:off x="6088912" y="0"/>
            <a:ext cx="6103088" cy="6858000"/>
          </a:xfrm>
          <a:prstGeom prst="rect">
            <a:avLst/>
          </a:prstGeom>
        </p:spPr>
      </p:pic>
      <p:sp>
        <p:nvSpPr>
          <p:cNvPr id="5" name="矩形 4"/>
          <p:cNvSpPr/>
          <p:nvPr/>
        </p:nvSpPr>
        <p:spPr>
          <a:xfrm>
            <a:off x="0" y="0"/>
            <a:ext cx="6088912" cy="6858000"/>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878660" y="528410"/>
            <a:ext cx="6076461" cy="706755"/>
          </a:xfrm>
          <a:prstGeom prst="rect">
            <a:avLst/>
          </a:prstGeom>
          <a:noFill/>
        </p:spPr>
        <p:txBody>
          <a:bodyPr wrap="square" rtlCol="0">
            <a:spAutoFit/>
          </a:bodyPr>
          <a:lstStyle/>
          <a:p>
            <a:pPr algn="ctr"/>
            <a:r>
              <a:rPr lang="zh-CN" altLang="en-US" sz="4000" b="1" dirty="0">
                <a:latin typeface="Arial Black" panose="020B0A04020102020204" pitchFamily="34" charset="0"/>
                <a:ea typeface="+mj-ea"/>
              </a:rPr>
              <a:t>分类</a:t>
            </a:r>
            <a:r>
              <a:rPr lang="en-US" altLang="zh-CN" sz="4000" b="1" dirty="0">
                <a:latin typeface="Arial Black" panose="020B0A04020102020204" pitchFamily="34" charset="0"/>
                <a:ea typeface="+mj-ea"/>
              </a:rPr>
              <a:t> </a:t>
            </a:r>
            <a:endParaRPr lang="zh-CN" altLang="en-US" sz="4000" b="1" dirty="0">
              <a:latin typeface="Arial Black" panose="020B0A04020102020204" pitchFamily="34" charset="0"/>
              <a:ea typeface="+mj-ea"/>
            </a:endParaRPr>
          </a:p>
        </p:txBody>
      </p:sp>
      <p:sp>
        <p:nvSpPr>
          <p:cNvPr id="8" name="矩形 7"/>
          <p:cNvSpPr/>
          <p:nvPr/>
        </p:nvSpPr>
        <p:spPr>
          <a:xfrm>
            <a:off x="1735847" y="1994177"/>
            <a:ext cx="3334738" cy="1712135"/>
          </a:xfrm>
          <a:prstGeom prst="rect">
            <a:avLst/>
          </a:prstGeom>
        </p:spPr>
        <p:txBody>
          <a:bodyPr wrap="square">
            <a:spAutoFit/>
          </a:bodyPr>
          <a:lstStyle/>
          <a:p>
            <a:pPr>
              <a:lnSpc>
                <a:spcPct val="150000"/>
              </a:lnSpc>
            </a:pPr>
            <a:r>
              <a:rPr lang="en-US" altLang="zh-CN" b="1" dirty="0">
                <a:latin typeface="+mj-ea"/>
                <a:ea typeface="+mj-ea"/>
              </a:rPr>
              <a:t>3.构件图</a:t>
            </a:r>
            <a:endParaRPr lang="en-US" altLang="zh-CN" b="1" dirty="0">
              <a:latin typeface="+mj-ea"/>
              <a:ea typeface="+mj-ea"/>
            </a:endParaRPr>
          </a:p>
          <a:p>
            <a:pPr>
              <a:lnSpc>
                <a:spcPct val="150000"/>
              </a:lnSpc>
            </a:pPr>
            <a:r>
              <a:rPr lang="zh-CN" altLang="en-US" b="1" dirty="0">
                <a:latin typeface="+mj-ea"/>
                <a:ea typeface="+mj-ea"/>
              </a:rPr>
              <a:t>展现了一个封装的类和它的接口，端口以及由内嵌的构件和连接件构成的内部结构</a:t>
            </a:r>
            <a:endParaRPr lang="zh-CN" altLang="en-US" b="1" dirty="0">
              <a:latin typeface="+mj-ea"/>
              <a:ea typeface="+mj-ea"/>
            </a:endParaRPr>
          </a:p>
        </p:txBody>
      </p:sp>
      <p:cxnSp>
        <p:nvCxnSpPr>
          <p:cNvPr id="10" name="直接连接符 9"/>
          <p:cNvCxnSpPr/>
          <p:nvPr/>
        </p:nvCxnSpPr>
        <p:spPr>
          <a:xfrm>
            <a:off x="6088912" y="409793"/>
            <a:ext cx="565578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18136" y="409793"/>
            <a:ext cx="5370776"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516255" y="1312317"/>
            <a:ext cx="0" cy="1598512"/>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2"/>
          <a:stretch>
            <a:fillRect/>
          </a:stretch>
        </p:blipFill>
        <p:spPr>
          <a:xfrm>
            <a:off x="6823075" y="1753235"/>
            <a:ext cx="4420235" cy="3009900"/>
          </a:xfrm>
          <a:prstGeom prst="rect">
            <a:avLst/>
          </a:prstGeom>
        </p:spPr>
      </p:pic>
      <p:pic>
        <p:nvPicPr>
          <p:cNvPr id="3" name="图片 2"/>
          <p:cNvPicPr>
            <a:picLocks noChangeAspect="1"/>
          </p:cNvPicPr>
          <p:nvPr/>
        </p:nvPicPr>
        <p:blipFill>
          <a:blip r:embed="rId3"/>
          <a:stretch>
            <a:fillRect/>
          </a:stretch>
        </p:blipFill>
        <p:spPr>
          <a:xfrm>
            <a:off x="10266045" y="239395"/>
            <a:ext cx="1680210" cy="159321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t="4819" b="13388"/>
          <a:stretch>
            <a:fillRect/>
          </a:stretch>
        </p:blipFill>
        <p:spPr>
          <a:xfrm>
            <a:off x="6088912" y="0"/>
            <a:ext cx="6103088" cy="6858000"/>
          </a:xfrm>
          <a:prstGeom prst="rect">
            <a:avLst/>
          </a:prstGeom>
        </p:spPr>
      </p:pic>
      <p:sp>
        <p:nvSpPr>
          <p:cNvPr id="5" name="矩形 4"/>
          <p:cNvSpPr/>
          <p:nvPr/>
        </p:nvSpPr>
        <p:spPr>
          <a:xfrm>
            <a:off x="0" y="0"/>
            <a:ext cx="6088912" cy="6858000"/>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878660" y="528410"/>
            <a:ext cx="6076461" cy="706755"/>
          </a:xfrm>
          <a:prstGeom prst="rect">
            <a:avLst/>
          </a:prstGeom>
          <a:noFill/>
        </p:spPr>
        <p:txBody>
          <a:bodyPr wrap="square" rtlCol="0">
            <a:spAutoFit/>
          </a:bodyPr>
          <a:lstStyle/>
          <a:p>
            <a:pPr algn="ctr"/>
            <a:r>
              <a:rPr lang="zh-CN" altLang="en-US" sz="4000" b="1" dirty="0">
                <a:latin typeface="Arial Black" panose="020B0A04020102020204" pitchFamily="34" charset="0"/>
                <a:ea typeface="+mj-ea"/>
              </a:rPr>
              <a:t>分类</a:t>
            </a:r>
            <a:r>
              <a:rPr lang="en-US" altLang="zh-CN" sz="4000" b="1" dirty="0">
                <a:latin typeface="Arial Black" panose="020B0A04020102020204" pitchFamily="34" charset="0"/>
                <a:ea typeface="+mj-ea"/>
              </a:rPr>
              <a:t> </a:t>
            </a:r>
            <a:endParaRPr lang="zh-CN" altLang="en-US" sz="4000" b="1" dirty="0">
              <a:latin typeface="Arial Black" panose="020B0A04020102020204" pitchFamily="34" charset="0"/>
              <a:ea typeface="+mj-ea"/>
            </a:endParaRPr>
          </a:p>
        </p:txBody>
      </p:sp>
      <p:sp>
        <p:nvSpPr>
          <p:cNvPr id="8" name="矩形 7"/>
          <p:cNvSpPr/>
          <p:nvPr/>
        </p:nvSpPr>
        <p:spPr>
          <a:xfrm>
            <a:off x="1735847" y="1994177"/>
            <a:ext cx="3334738" cy="1712135"/>
          </a:xfrm>
          <a:prstGeom prst="rect">
            <a:avLst/>
          </a:prstGeom>
        </p:spPr>
        <p:txBody>
          <a:bodyPr wrap="square">
            <a:spAutoFit/>
          </a:bodyPr>
          <a:lstStyle/>
          <a:p>
            <a:pPr>
              <a:lnSpc>
                <a:spcPct val="150000"/>
              </a:lnSpc>
            </a:pPr>
            <a:r>
              <a:rPr lang="en-US" altLang="zh-CN" b="1" dirty="0">
                <a:latin typeface="+mj-ea"/>
                <a:ea typeface="+mj-ea"/>
              </a:rPr>
              <a:t>4.用况图</a:t>
            </a:r>
            <a:endParaRPr lang="en-US" altLang="zh-CN" b="1" dirty="0">
              <a:latin typeface="+mj-ea"/>
              <a:ea typeface="+mj-ea"/>
            </a:endParaRPr>
          </a:p>
          <a:p>
            <a:pPr>
              <a:lnSpc>
                <a:spcPct val="150000"/>
              </a:lnSpc>
            </a:pPr>
            <a:r>
              <a:rPr lang="zh-CN" altLang="en-US" b="1" dirty="0">
                <a:latin typeface="+mj-ea"/>
                <a:ea typeface="+mj-ea"/>
              </a:rPr>
              <a:t>展现了一组用况，参与者（一种特殊的类）以及它们之间的关系</a:t>
            </a:r>
            <a:endParaRPr lang="zh-CN" altLang="en-US" b="1" dirty="0">
              <a:latin typeface="+mj-ea"/>
              <a:ea typeface="+mj-ea"/>
            </a:endParaRPr>
          </a:p>
        </p:txBody>
      </p:sp>
      <p:cxnSp>
        <p:nvCxnSpPr>
          <p:cNvPr id="10" name="直接连接符 9"/>
          <p:cNvCxnSpPr/>
          <p:nvPr/>
        </p:nvCxnSpPr>
        <p:spPr>
          <a:xfrm>
            <a:off x="6088912" y="409793"/>
            <a:ext cx="565578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18136" y="409793"/>
            <a:ext cx="5370776"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516255" y="1312317"/>
            <a:ext cx="0" cy="1598512"/>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2"/>
          <a:stretch>
            <a:fillRect/>
          </a:stretch>
        </p:blipFill>
        <p:spPr>
          <a:xfrm>
            <a:off x="6815455" y="1993900"/>
            <a:ext cx="4453255" cy="2879725"/>
          </a:xfrm>
          <a:prstGeom prst="rect">
            <a:avLst/>
          </a:prstGeom>
        </p:spPr>
      </p:pic>
      <p:pic>
        <p:nvPicPr>
          <p:cNvPr id="3" name="图片 2"/>
          <p:cNvPicPr>
            <a:picLocks noChangeAspect="1"/>
          </p:cNvPicPr>
          <p:nvPr/>
        </p:nvPicPr>
        <p:blipFill>
          <a:blip r:embed="rId3"/>
          <a:stretch>
            <a:fillRect/>
          </a:stretch>
        </p:blipFill>
        <p:spPr>
          <a:xfrm>
            <a:off x="10266045" y="239395"/>
            <a:ext cx="1680210" cy="159321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t="4819" b="13388"/>
          <a:stretch>
            <a:fillRect/>
          </a:stretch>
        </p:blipFill>
        <p:spPr>
          <a:xfrm>
            <a:off x="6088912" y="0"/>
            <a:ext cx="6103088" cy="6858000"/>
          </a:xfrm>
          <a:prstGeom prst="rect">
            <a:avLst/>
          </a:prstGeom>
        </p:spPr>
      </p:pic>
      <p:sp>
        <p:nvSpPr>
          <p:cNvPr id="5" name="矩形 4"/>
          <p:cNvSpPr/>
          <p:nvPr/>
        </p:nvSpPr>
        <p:spPr>
          <a:xfrm>
            <a:off x="0" y="0"/>
            <a:ext cx="6088912" cy="6858000"/>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878660" y="528410"/>
            <a:ext cx="6076461" cy="706755"/>
          </a:xfrm>
          <a:prstGeom prst="rect">
            <a:avLst/>
          </a:prstGeom>
          <a:noFill/>
        </p:spPr>
        <p:txBody>
          <a:bodyPr wrap="square" rtlCol="0">
            <a:spAutoFit/>
          </a:bodyPr>
          <a:lstStyle/>
          <a:p>
            <a:pPr algn="ctr"/>
            <a:r>
              <a:rPr lang="zh-CN" altLang="en-US" sz="4000" b="1" dirty="0">
                <a:latin typeface="Arial Black" panose="020B0A04020102020204" pitchFamily="34" charset="0"/>
                <a:ea typeface="+mj-ea"/>
              </a:rPr>
              <a:t>分类</a:t>
            </a:r>
            <a:r>
              <a:rPr lang="en-US" altLang="zh-CN" sz="4000" b="1" dirty="0">
                <a:latin typeface="Arial Black" panose="020B0A04020102020204" pitchFamily="34" charset="0"/>
                <a:ea typeface="+mj-ea"/>
              </a:rPr>
              <a:t> </a:t>
            </a:r>
            <a:endParaRPr lang="zh-CN" altLang="en-US" sz="4000" b="1" dirty="0">
              <a:latin typeface="Arial Black" panose="020B0A04020102020204" pitchFamily="34" charset="0"/>
              <a:ea typeface="+mj-ea"/>
            </a:endParaRPr>
          </a:p>
        </p:txBody>
      </p:sp>
      <p:sp>
        <p:nvSpPr>
          <p:cNvPr id="8" name="矩形 7"/>
          <p:cNvSpPr/>
          <p:nvPr/>
        </p:nvSpPr>
        <p:spPr>
          <a:xfrm>
            <a:off x="1735847" y="1994177"/>
            <a:ext cx="3334738" cy="1296637"/>
          </a:xfrm>
          <a:prstGeom prst="rect">
            <a:avLst/>
          </a:prstGeom>
        </p:spPr>
        <p:txBody>
          <a:bodyPr wrap="square">
            <a:spAutoFit/>
          </a:bodyPr>
          <a:lstStyle/>
          <a:p>
            <a:pPr>
              <a:lnSpc>
                <a:spcPct val="150000"/>
              </a:lnSpc>
            </a:pPr>
            <a:r>
              <a:rPr lang="en-US" altLang="zh-CN" b="1" dirty="0">
                <a:latin typeface="+mj-ea"/>
                <a:ea typeface="+mj-ea"/>
              </a:rPr>
              <a:t>5.顺序图</a:t>
            </a:r>
            <a:endParaRPr lang="en-US" altLang="zh-CN" b="1" dirty="0">
              <a:latin typeface="+mj-ea"/>
              <a:ea typeface="+mj-ea"/>
            </a:endParaRPr>
          </a:p>
          <a:p>
            <a:pPr>
              <a:lnSpc>
                <a:spcPct val="150000"/>
              </a:lnSpc>
            </a:pPr>
            <a:r>
              <a:rPr lang="zh-CN" altLang="en-US" b="1" dirty="0">
                <a:latin typeface="+mj-ea"/>
                <a:ea typeface="+mj-ea"/>
              </a:rPr>
              <a:t>是强调信息的时间次序的交互图</a:t>
            </a:r>
            <a:endParaRPr lang="zh-CN" altLang="en-US" b="1" dirty="0">
              <a:latin typeface="+mj-ea"/>
              <a:ea typeface="+mj-ea"/>
            </a:endParaRPr>
          </a:p>
        </p:txBody>
      </p:sp>
      <p:cxnSp>
        <p:nvCxnSpPr>
          <p:cNvPr id="10" name="直接连接符 9"/>
          <p:cNvCxnSpPr/>
          <p:nvPr/>
        </p:nvCxnSpPr>
        <p:spPr>
          <a:xfrm>
            <a:off x="6088912" y="409793"/>
            <a:ext cx="565578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18136" y="409793"/>
            <a:ext cx="5370776"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516255" y="1312317"/>
            <a:ext cx="0" cy="1598512"/>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2"/>
          <a:stretch>
            <a:fillRect/>
          </a:stretch>
        </p:blipFill>
        <p:spPr>
          <a:xfrm>
            <a:off x="6545580" y="1572895"/>
            <a:ext cx="4991735" cy="4473575"/>
          </a:xfrm>
          <a:prstGeom prst="rect">
            <a:avLst/>
          </a:prstGeom>
        </p:spPr>
      </p:pic>
      <p:pic>
        <p:nvPicPr>
          <p:cNvPr id="3" name="图片 2"/>
          <p:cNvPicPr>
            <a:picLocks noChangeAspect="1"/>
          </p:cNvPicPr>
          <p:nvPr/>
        </p:nvPicPr>
        <p:blipFill>
          <a:blip r:embed="rId3"/>
          <a:stretch>
            <a:fillRect/>
          </a:stretch>
        </p:blipFill>
        <p:spPr>
          <a:xfrm>
            <a:off x="10266045" y="239395"/>
            <a:ext cx="1680210" cy="159321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t="4819" b="13388"/>
          <a:stretch>
            <a:fillRect/>
          </a:stretch>
        </p:blipFill>
        <p:spPr>
          <a:xfrm>
            <a:off x="6088912" y="0"/>
            <a:ext cx="6103088" cy="6858000"/>
          </a:xfrm>
          <a:prstGeom prst="rect">
            <a:avLst/>
          </a:prstGeom>
        </p:spPr>
      </p:pic>
      <p:sp>
        <p:nvSpPr>
          <p:cNvPr id="5" name="矩形 4"/>
          <p:cNvSpPr/>
          <p:nvPr/>
        </p:nvSpPr>
        <p:spPr>
          <a:xfrm>
            <a:off x="0" y="0"/>
            <a:ext cx="6088912" cy="6858000"/>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878660" y="528410"/>
            <a:ext cx="6076461" cy="706755"/>
          </a:xfrm>
          <a:prstGeom prst="rect">
            <a:avLst/>
          </a:prstGeom>
          <a:noFill/>
        </p:spPr>
        <p:txBody>
          <a:bodyPr wrap="square" rtlCol="0">
            <a:spAutoFit/>
          </a:bodyPr>
          <a:lstStyle/>
          <a:p>
            <a:pPr algn="ctr"/>
            <a:r>
              <a:rPr lang="zh-CN" altLang="en-US" sz="4000" b="1" dirty="0">
                <a:latin typeface="Arial Black" panose="020B0A04020102020204" pitchFamily="34" charset="0"/>
                <a:ea typeface="+mj-ea"/>
              </a:rPr>
              <a:t>分类</a:t>
            </a:r>
            <a:r>
              <a:rPr lang="en-US" altLang="zh-CN" sz="4000" b="1" dirty="0">
                <a:latin typeface="Arial Black" panose="020B0A04020102020204" pitchFamily="34" charset="0"/>
                <a:ea typeface="+mj-ea"/>
              </a:rPr>
              <a:t> </a:t>
            </a:r>
            <a:endParaRPr lang="zh-CN" altLang="en-US" sz="4000" b="1" dirty="0">
              <a:latin typeface="Arial Black" panose="020B0A04020102020204" pitchFamily="34" charset="0"/>
              <a:ea typeface="+mj-ea"/>
            </a:endParaRPr>
          </a:p>
        </p:txBody>
      </p:sp>
      <p:sp>
        <p:nvSpPr>
          <p:cNvPr id="8" name="矩形 7"/>
          <p:cNvSpPr/>
          <p:nvPr/>
        </p:nvSpPr>
        <p:spPr>
          <a:xfrm>
            <a:off x="1735847" y="1994177"/>
            <a:ext cx="3334738" cy="1296637"/>
          </a:xfrm>
          <a:prstGeom prst="rect">
            <a:avLst/>
          </a:prstGeom>
        </p:spPr>
        <p:txBody>
          <a:bodyPr wrap="square">
            <a:spAutoFit/>
          </a:bodyPr>
          <a:lstStyle/>
          <a:p>
            <a:pPr>
              <a:lnSpc>
                <a:spcPct val="150000"/>
              </a:lnSpc>
            </a:pPr>
            <a:r>
              <a:rPr lang="en-US" altLang="zh-CN" b="1" dirty="0">
                <a:latin typeface="+mj-ea"/>
                <a:ea typeface="+mj-ea"/>
              </a:rPr>
              <a:t>6.通信图</a:t>
            </a:r>
            <a:endParaRPr lang="en-US" altLang="zh-CN" b="1" dirty="0">
              <a:latin typeface="+mj-ea"/>
              <a:ea typeface="+mj-ea"/>
            </a:endParaRPr>
          </a:p>
          <a:p>
            <a:pPr>
              <a:lnSpc>
                <a:spcPct val="150000"/>
              </a:lnSpc>
            </a:pPr>
            <a:r>
              <a:rPr lang="zh-CN" altLang="en-US" b="1" dirty="0">
                <a:latin typeface="+mj-ea"/>
                <a:ea typeface="+mj-ea"/>
              </a:rPr>
              <a:t>也是一种交互图，它强调收发消息的对象或角色的结构组织</a:t>
            </a:r>
            <a:endParaRPr lang="zh-CN" altLang="en-US" b="1" dirty="0">
              <a:latin typeface="+mj-ea"/>
              <a:ea typeface="+mj-ea"/>
            </a:endParaRPr>
          </a:p>
        </p:txBody>
      </p:sp>
      <p:cxnSp>
        <p:nvCxnSpPr>
          <p:cNvPr id="10" name="直接连接符 9"/>
          <p:cNvCxnSpPr/>
          <p:nvPr/>
        </p:nvCxnSpPr>
        <p:spPr>
          <a:xfrm>
            <a:off x="6088912" y="409793"/>
            <a:ext cx="565578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18136" y="409793"/>
            <a:ext cx="5370776"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516255" y="1312317"/>
            <a:ext cx="0" cy="1598512"/>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2"/>
          <a:stretch>
            <a:fillRect/>
          </a:stretch>
        </p:blipFill>
        <p:spPr>
          <a:xfrm>
            <a:off x="6417310" y="2530475"/>
            <a:ext cx="4732655" cy="2400300"/>
          </a:xfrm>
          <a:prstGeom prst="rect">
            <a:avLst/>
          </a:prstGeom>
        </p:spPr>
      </p:pic>
      <p:pic>
        <p:nvPicPr>
          <p:cNvPr id="3" name="图片 2"/>
          <p:cNvPicPr>
            <a:picLocks noChangeAspect="1"/>
          </p:cNvPicPr>
          <p:nvPr/>
        </p:nvPicPr>
        <p:blipFill>
          <a:blip r:embed="rId3"/>
          <a:stretch>
            <a:fillRect/>
          </a:stretch>
        </p:blipFill>
        <p:spPr>
          <a:xfrm>
            <a:off x="10266045" y="239395"/>
            <a:ext cx="1680210" cy="159321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t="4819" b="13388"/>
          <a:stretch>
            <a:fillRect/>
          </a:stretch>
        </p:blipFill>
        <p:spPr>
          <a:xfrm>
            <a:off x="6088912" y="0"/>
            <a:ext cx="6103088" cy="6858000"/>
          </a:xfrm>
          <a:prstGeom prst="rect">
            <a:avLst/>
          </a:prstGeom>
        </p:spPr>
      </p:pic>
      <p:sp>
        <p:nvSpPr>
          <p:cNvPr id="5" name="矩形 4"/>
          <p:cNvSpPr/>
          <p:nvPr/>
        </p:nvSpPr>
        <p:spPr>
          <a:xfrm>
            <a:off x="0" y="0"/>
            <a:ext cx="6088912" cy="6858000"/>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878660" y="528410"/>
            <a:ext cx="6076461" cy="706755"/>
          </a:xfrm>
          <a:prstGeom prst="rect">
            <a:avLst/>
          </a:prstGeom>
          <a:noFill/>
        </p:spPr>
        <p:txBody>
          <a:bodyPr wrap="square" rtlCol="0">
            <a:spAutoFit/>
          </a:bodyPr>
          <a:lstStyle/>
          <a:p>
            <a:pPr algn="ctr"/>
            <a:r>
              <a:rPr lang="zh-CN" altLang="en-US" sz="4000" b="1" dirty="0">
                <a:latin typeface="Arial Black" panose="020B0A04020102020204" pitchFamily="34" charset="0"/>
                <a:ea typeface="+mj-ea"/>
              </a:rPr>
              <a:t>分类</a:t>
            </a:r>
            <a:r>
              <a:rPr lang="en-US" altLang="zh-CN" sz="4000" b="1" dirty="0">
                <a:latin typeface="Arial Black" panose="020B0A04020102020204" pitchFamily="34" charset="0"/>
                <a:ea typeface="+mj-ea"/>
              </a:rPr>
              <a:t> </a:t>
            </a:r>
            <a:endParaRPr lang="zh-CN" altLang="en-US" sz="4000" b="1" dirty="0">
              <a:latin typeface="Arial Black" panose="020B0A04020102020204" pitchFamily="34" charset="0"/>
              <a:ea typeface="+mj-ea"/>
            </a:endParaRPr>
          </a:p>
        </p:txBody>
      </p:sp>
      <p:sp>
        <p:nvSpPr>
          <p:cNvPr id="8" name="矩形 7"/>
          <p:cNvSpPr/>
          <p:nvPr/>
        </p:nvSpPr>
        <p:spPr>
          <a:xfrm>
            <a:off x="1735847" y="1994177"/>
            <a:ext cx="3334738" cy="2958630"/>
          </a:xfrm>
          <a:prstGeom prst="rect">
            <a:avLst/>
          </a:prstGeom>
        </p:spPr>
        <p:txBody>
          <a:bodyPr wrap="square">
            <a:spAutoFit/>
          </a:bodyPr>
          <a:lstStyle/>
          <a:p>
            <a:pPr>
              <a:lnSpc>
                <a:spcPct val="150000"/>
              </a:lnSpc>
            </a:pPr>
            <a:r>
              <a:rPr lang="en-US" altLang="zh-CN" b="1" dirty="0">
                <a:latin typeface="+mj-ea"/>
                <a:ea typeface="+mj-ea"/>
              </a:rPr>
              <a:t>7.状态图</a:t>
            </a:r>
            <a:endParaRPr lang="en-US" altLang="zh-CN" b="1" dirty="0">
              <a:latin typeface="+mj-ea"/>
              <a:ea typeface="+mj-ea"/>
            </a:endParaRPr>
          </a:p>
          <a:p>
            <a:pPr>
              <a:lnSpc>
                <a:spcPct val="150000"/>
              </a:lnSpc>
            </a:pPr>
            <a:r>
              <a:rPr lang="zh-CN" altLang="en-US" b="1" dirty="0">
                <a:latin typeface="+mj-ea"/>
                <a:ea typeface="+mj-ea"/>
              </a:rPr>
              <a:t>展现了一个状态机，它有状态，转移，事件和活动组成。它对于接口，类或协作的行为建模尤为重要，而且它强调由时间引发的对象行为，这非常有助于对反应系统建模</a:t>
            </a:r>
            <a:endParaRPr lang="zh-CN" altLang="en-US" b="1" dirty="0">
              <a:latin typeface="+mj-ea"/>
              <a:ea typeface="+mj-ea"/>
            </a:endParaRPr>
          </a:p>
        </p:txBody>
      </p:sp>
      <p:cxnSp>
        <p:nvCxnSpPr>
          <p:cNvPr id="10" name="直接连接符 9"/>
          <p:cNvCxnSpPr/>
          <p:nvPr/>
        </p:nvCxnSpPr>
        <p:spPr>
          <a:xfrm>
            <a:off x="6088912" y="409793"/>
            <a:ext cx="565578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18136" y="409793"/>
            <a:ext cx="5370776"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516255" y="1312317"/>
            <a:ext cx="0" cy="1598512"/>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2"/>
          <a:stretch>
            <a:fillRect/>
          </a:stretch>
        </p:blipFill>
        <p:spPr>
          <a:xfrm>
            <a:off x="7178040" y="2305685"/>
            <a:ext cx="3924935" cy="1958340"/>
          </a:xfrm>
          <a:prstGeom prst="rect">
            <a:avLst/>
          </a:prstGeom>
        </p:spPr>
      </p:pic>
      <p:pic>
        <p:nvPicPr>
          <p:cNvPr id="3" name="图片 2"/>
          <p:cNvPicPr>
            <a:picLocks noChangeAspect="1"/>
          </p:cNvPicPr>
          <p:nvPr/>
        </p:nvPicPr>
        <p:blipFill>
          <a:blip r:embed="rId3"/>
          <a:stretch>
            <a:fillRect/>
          </a:stretch>
        </p:blipFill>
        <p:spPr>
          <a:xfrm>
            <a:off x="10266045" y="239395"/>
            <a:ext cx="1680210" cy="159321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t="4819" b="13388"/>
          <a:stretch>
            <a:fillRect/>
          </a:stretch>
        </p:blipFill>
        <p:spPr>
          <a:xfrm>
            <a:off x="6088912" y="0"/>
            <a:ext cx="6103088" cy="6858000"/>
          </a:xfrm>
          <a:prstGeom prst="rect">
            <a:avLst/>
          </a:prstGeom>
        </p:spPr>
      </p:pic>
      <p:sp>
        <p:nvSpPr>
          <p:cNvPr id="5" name="矩形 4"/>
          <p:cNvSpPr/>
          <p:nvPr/>
        </p:nvSpPr>
        <p:spPr>
          <a:xfrm>
            <a:off x="0" y="0"/>
            <a:ext cx="6088912" cy="6858000"/>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878660" y="528410"/>
            <a:ext cx="6076461" cy="706755"/>
          </a:xfrm>
          <a:prstGeom prst="rect">
            <a:avLst/>
          </a:prstGeom>
          <a:noFill/>
        </p:spPr>
        <p:txBody>
          <a:bodyPr wrap="square" rtlCol="0">
            <a:spAutoFit/>
          </a:bodyPr>
          <a:lstStyle/>
          <a:p>
            <a:pPr algn="ctr"/>
            <a:r>
              <a:rPr lang="zh-CN" altLang="en-US" sz="4000" b="1" dirty="0">
                <a:latin typeface="Arial Black" panose="020B0A04020102020204" pitchFamily="34" charset="0"/>
                <a:ea typeface="+mj-ea"/>
              </a:rPr>
              <a:t>分类</a:t>
            </a:r>
            <a:r>
              <a:rPr lang="en-US" altLang="zh-CN" sz="4000" b="1" dirty="0">
                <a:latin typeface="Arial Black" panose="020B0A04020102020204" pitchFamily="34" charset="0"/>
                <a:ea typeface="+mj-ea"/>
              </a:rPr>
              <a:t> </a:t>
            </a:r>
            <a:endParaRPr lang="zh-CN" altLang="en-US" sz="4000" b="1" dirty="0">
              <a:latin typeface="Arial Black" panose="020B0A04020102020204" pitchFamily="34" charset="0"/>
              <a:ea typeface="+mj-ea"/>
            </a:endParaRPr>
          </a:p>
        </p:txBody>
      </p:sp>
      <p:sp>
        <p:nvSpPr>
          <p:cNvPr id="8" name="矩形 7"/>
          <p:cNvSpPr/>
          <p:nvPr/>
        </p:nvSpPr>
        <p:spPr>
          <a:xfrm>
            <a:off x="1735847" y="1994177"/>
            <a:ext cx="3334738" cy="2127634"/>
          </a:xfrm>
          <a:prstGeom prst="rect">
            <a:avLst/>
          </a:prstGeom>
        </p:spPr>
        <p:txBody>
          <a:bodyPr wrap="square">
            <a:spAutoFit/>
          </a:bodyPr>
          <a:lstStyle/>
          <a:p>
            <a:pPr>
              <a:lnSpc>
                <a:spcPct val="150000"/>
              </a:lnSpc>
            </a:pPr>
            <a:r>
              <a:rPr lang="en-US" altLang="zh-CN" b="1" dirty="0">
                <a:latin typeface="+mj-ea"/>
                <a:ea typeface="+mj-ea"/>
              </a:rPr>
              <a:t>8.活动图</a:t>
            </a:r>
            <a:endParaRPr lang="en-US" altLang="zh-CN" b="1" dirty="0">
              <a:latin typeface="+mj-ea"/>
              <a:ea typeface="+mj-ea"/>
            </a:endParaRPr>
          </a:p>
          <a:p>
            <a:pPr>
              <a:lnSpc>
                <a:spcPct val="150000"/>
              </a:lnSpc>
            </a:pPr>
            <a:r>
              <a:rPr lang="zh-CN" altLang="en-US" b="1" dirty="0">
                <a:latin typeface="+mj-ea"/>
                <a:ea typeface="+mj-ea"/>
              </a:rPr>
              <a:t>将进程或其他计算的结构展示为计算内部一步一步的控制流和数据流。活动图专注于系统的动态视图</a:t>
            </a:r>
            <a:endParaRPr lang="zh-CN" altLang="en-US" b="1" dirty="0">
              <a:latin typeface="+mj-ea"/>
              <a:ea typeface="+mj-ea"/>
            </a:endParaRPr>
          </a:p>
        </p:txBody>
      </p:sp>
      <p:cxnSp>
        <p:nvCxnSpPr>
          <p:cNvPr id="10" name="直接连接符 9"/>
          <p:cNvCxnSpPr/>
          <p:nvPr/>
        </p:nvCxnSpPr>
        <p:spPr>
          <a:xfrm>
            <a:off x="6088912" y="409793"/>
            <a:ext cx="565578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18136" y="409793"/>
            <a:ext cx="5370776"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516255" y="1312317"/>
            <a:ext cx="0" cy="1598512"/>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2"/>
          <a:stretch>
            <a:fillRect/>
          </a:stretch>
        </p:blipFill>
        <p:spPr>
          <a:xfrm>
            <a:off x="7013575" y="1624330"/>
            <a:ext cx="3806190" cy="4864100"/>
          </a:xfrm>
          <a:prstGeom prst="rect">
            <a:avLst/>
          </a:prstGeom>
        </p:spPr>
      </p:pic>
      <p:pic>
        <p:nvPicPr>
          <p:cNvPr id="3" name="图片 2"/>
          <p:cNvPicPr>
            <a:picLocks noChangeAspect="1"/>
          </p:cNvPicPr>
          <p:nvPr/>
        </p:nvPicPr>
        <p:blipFill>
          <a:blip r:embed="rId3"/>
          <a:stretch>
            <a:fillRect/>
          </a:stretch>
        </p:blipFill>
        <p:spPr>
          <a:xfrm>
            <a:off x="10266045" y="239395"/>
            <a:ext cx="1680210" cy="159321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t="4819" b="13388"/>
          <a:stretch>
            <a:fillRect/>
          </a:stretch>
        </p:blipFill>
        <p:spPr>
          <a:xfrm>
            <a:off x="6088912" y="0"/>
            <a:ext cx="6103088" cy="6858000"/>
          </a:xfrm>
          <a:prstGeom prst="rect">
            <a:avLst/>
          </a:prstGeom>
        </p:spPr>
      </p:pic>
      <p:sp>
        <p:nvSpPr>
          <p:cNvPr id="5" name="矩形 4"/>
          <p:cNvSpPr/>
          <p:nvPr/>
        </p:nvSpPr>
        <p:spPr>
          <a:xfrm>
            <a:off x="0" y="0"/>
            <a:ext cx="6088912" cy="6858000"/>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878660" y="528410"/>
            <a:ext cx="6076461" cy="706755"/>
          </a:xfrm>
          <a:prstGeom prst="rect">
            <a:avLst/>
          </a:prstGeom>
          <a:noFill/>
        </p:spPr>
        <p:txBody>
          <a:bodyPr wrap="square" rtlCol="0">
            <a:spAutoFit/>
          </a:bodyPr>
          <a:lstStyle/>
          <a:p>
            <a:pPr algn="ctr"/>
            <a:r>
              <a:rPr lang="zh-CN" altLang="en-US" sz="4000" b="1" dirty="0">
                <a:latin typeface="Arial Black" panose="020B0A04020102020204" pitchFamily="34" charset="0"/>
                <a:ea typeface="+mj-ea"/>
              </a:rPr>
              <a:t>分类</a:t>
            </a:r>
            <a:r>
              <a:rPr lang="en-US" altLang="zh-CN" sz="4000" b="1" dirty="0">
                <a:latin typeface="Arial Black" panose="020B0A04020102020204" pitchFamily="34" charset="0"/>
                <a:ea typeface="+mj-ea"/>
              </a:rPr>
              <a:t> </a:t>
            </a:r>
            <a:endParaRPr lang="zh-CN" altLang="en-US" sz="4000" b="1" dirty="0">
              <a:latin typeface="Arial Black" panose="020B0A04020102020204" pitchFamily="34" charset="0"/>
              <a:ea typeface="+mj-ea"/>
            </a:endParaRPr>
          </a:p>
        </p:txBody>
      </p:sp>
      <p:sp>
        <p:nvSpPr>
          <p:cNvPr id="8" name="矩形 7"/>
          <p:cNvSpPr/>
          <p:nvPr/>
        </p:nvSpPr>
        <p:spPr>
          <a:xfrm>
            <a:off x="1735847" y="1994177"/>
            <a:ext cx="3334738" cy="2127634"/>
          </a:xfrm>
          <a:prstGeom prst="rect">
            <a:avLst/>
          </a:prstGeom>
        </p:spPr>
        <p:txBody>
          <a:bodyPr wrap="square">
            <a:spAutoFit/>
          </a:bodyPr>
          <a:lstStyle/>
          <a:p>
            <a:pPr>
              <a:lnSpc>
                <a:spcPct val="150000"/>
              </a:lnSpc>
            </a:pPr>
            <a:r>
              <a:rPr lang="en-US" altLang="zh-CN" b="1" dirty="0">
                <a:latin typeface="+mj-ea"/>
                <a:ea typeface="+mj-ea"/>
              </a:rPr>
              <a:t>9.部署图</a:t>
            </a:r>
            <a:endParaRPr lang="en-US" altLang="zh-CN" b="1" dirty="0">
              <a:latin typeface="+mj-ea"/>
              <a:ea typeface="+mj-ea"/>
            </a:endParaRPr>
          </a:p>
          <a:p>
            <a:pPr>
              <a:lnSpc>
                <a:spcPct val="150000"/>
              </a:lnSpc>
            </a:pPr>
            <a:r>
              <a:rPr lang="zh-CN" altLang="en-US" b="1" dirty="0">
                <a:latin typeface="+mj-ea"/>
                <a:ea typeface="+mj-ea"/>
              </a:rPr>
              <a:t>展现了对运行时的处理结点以及在其中生存的构件的配置。部署图给出了体系结构静态视图</a:t>
            </a:r>
            <a:endParaRPr lang="zh-CN" altLang="en-US" b="1" dirty="0">
              <a:latin typeface="+mj-ea"/>
              <a:ea typeface="+mj-ea"/>
            </a:endParaRPr>
          </a:p>
        </p:txBody>
      </p:sp>
      <p:cxnSp>
        <p:nvCxnSpPr>
          <p:cNvPr id="10" name="直接连接符 9"/>
          <p:cNvCxnSpPr/>
          <p:nvPr/>
        </p:nvCxnSpPr>
        <p:spPr>
          <a:xfrm>
            <a:off x="6088912" y="409793"/>
            <a:ext cx="565578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18136" y="409793"/>
            <a:ext cx="5370776"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516255" y="1312317"/>
            <a:ext cx="0" cy="1598512"/>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2"/>
          <a:stretch>
            <a:fillRect/>
          </a:stretch>
        </p:blipFill>
        <p:spPr>
          <a:xfrm>
            <a:off x="6339840" y="2085340"/>
            <a:ext cx="5601335" cy="3177540"/>
          </a:xfrm>
          <a:prstGeom prst="rect">
            <a:avLst/>
          </a:prstGeom>
        </p:spPr>
      </p:pic>
      <p:pic>
        <p:nvPicPr>
          <p:cNvPr id="3" name="图片 2"/>
          <p:cNvPicPr>
            <a:picLocks noChangeAspect="1"/>
          </p:cNvPicPr>
          <p:nvPr/>
        </p:nvPicPr>
        <p:blipFill>
          <a:blip r:embed="rId3"/>
          <a:stretch>
            <a:fillRect/>
          </a:stretch>
        </p:blipFill>
        <p:spPr>
          <a:xfrm>
            <a:off x="10266045" y="239395"/>
            <a:ext cx="1680210" cy="159321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t="4819" b="13388"/>
          <a:stretch>
            <a:fillRect/>
          </a:stretch>
        </p:blipFill>
        <p:spPr>
          <a:xfrm>
            <a:off x="6088912" y="0"/>
            <a:ext cx="6103088" cy="6858000"/>
          </a:xfrm>
          <a:prstGeom prst="rect">
            <a:avLst/>
          </a:prstGeom>
        </p:spPr>
      </p:pic>
      <p:sp>
        <p:nvSpPr>
          <p:cNvPr id="5" name="矩形 4"/>
          <p:cNvSpPr/>
          <p:nvPr/>
        </p:nvSpPr>
        <p:spPr>
          <a:xfrm>
            <a:off x="0" y="0"/>
            <a:ext cx="6088912" cy="6858000"/>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878660" y="528410"/>
            <a:ext cx="6076461" cy="706755"/>
          </a:xfrm>
          <a:prstGeom prst="rect">
            <a:avLst/>
          </a:prstGeom>
          <a:noFill/>
        </p:spPr>
        <p:txBody>
          <a:bodyPr wrap="square" rtlCol="0">
            <a:spAutoFit/>
          </a:bodyPr>
          <a:lstStyle/>
          <a:p>
            <a:pPr algn="ctr"/>
            <a:r>
              <a:rPr lang="zh-CN" altLang="en-US" sz="4000" b="1" dirty="0">
                <a:latin typeface="Arial Black" panose="020B0A04020102020204" pitchFamily="34" charset="0"/>
                <a:ea typeface="+mj-ea"/>
              </a:rPr>
              <a:t>分类</a:t>
            </a:r>
            <a:r>
              <a:rPr lang="en-US" altLang="zh-CN" sz="4000" b="1" dirty="0">
                <a:latin typeface="Arial Black" panose="020B0A04020102020204" pitchFamily="34" charset="0"/>
                <a:ea typeface="+mj-ea"/>
              </a:rPr>
              <a:t> </a:t>
            </a:r>
            <a:endParaRPr lang="zh-CN" altLang="en-US" sz="4000" b="1" dirty="0">
              <a:latin typeface="Arial Black" panose="020B0A04020102020204" pitchFamily="34" charset="0"/>
              <a:ea typeface="+mj-ea"/>
            </a:endParaRPr>
          </a:p>
        </p:txBody>
      </p:sp>
      <p:sp>
        <p:nvSpPr>
          <p:cNvPr id="8" name="矩形 7"/>
          <p:cNvSpPr/>
          <p:nvPr/>
        </p:nvSpPr>
        <p:spPr>
          <a:xfrm>
            <a:off x="1735847" y="1994177"/>
            <a:ext cx="3334738" cy="1712135"/>
          </a:xfrm>
          <a:prstGeom prst="rect">
            <a:avLst/>
          </a:prstGeom>
        </p:spPr>
        <p:txBody>
          <a:bodyPr wrap="square">
            <a:spAutoFit/>
          </a:bodyPr>
          <a:lstStyle/>
          <a:p>
            <a:pPr>
              <a:lnSpc>
                <a:spcPct val="150000"/>
              </a:lnSpc>
            </a:pPr>
            <a:r>
              <a:rPr lang="en-US" altLang="zh-CN" b="1" dirty="0">
                <a:latin typeface="+mj-ea"/>
                <a:ea typeface="+mj-ea"/>
              </a:rPr>
              <a:t>10.制品图</a:t>
            </a:r>
            <a:endParaRPr lang="en-US" altLang="zh-CN" b="1" dirty="0">
              <a:latin typeface="+mj-ea"/>
              <a:ea typeface="+mj-ea"/>
            </a:endParaRPr>
          </a:p>
          <a:p>
            <a:pPr>
              <a:lnSpc>
                <a:spcPct val="150000"/>
              </a:lnSpc>
            </a:pPr>
            <a:r>
              <a:rPr lang="zh-CN" altLang="en-US" b="1" dirty="0">
                <a:latin typeface="+mj-ea"/>
                <a:ea typeface="+mj-ea"/>
              </a:rPr>
              <a:t>展现了计算机中的一个系统的物理结构。制品包括文件，数据库和类似的物理比特集合</a:t>
            </a:r>
            <a:endParaRPr lang="zh-CN" altLang="en-US" b="1" dirty="0">
              <a:latin typeface="+mj-ea"/>
              <a:ea typeface="+mj-ea"/>
            </a:endParaRPr>
          </a:p>
        </p:txBody>
      </p:sp>
      <p:cxnSp>
        <p:nvCxnSpPr>
          <p:cNvPr id="10" name="直接连接符 9"/>
          <p:cNvCxnSpPr/>
          <p:nvPr/>
        </p:nvCxnSpPr>
        <p:spPr>
          <a:xfrm>
            <a:off x="6088912" y="409793"/>
            <a:ext cx="565578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18136" y="409793"/>
            <a:ext cx="5370776"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516255" y="1312317"/>
            <a:ext cx="0" cy="1598512"/>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2"/>
          <a:stretch>
            <a:fillRect/>
          </a:stretch>
        </p:blipFill>
        <p:spPr>
          <a:xfrm>
            <a:off x="6450330" y="2096135"/>
            <a:ext cx="4933315" cy="4533900"/>
          </a:xfrm>
          <a:prstGeom prst="rect">
            <a:avLst/>
          </a:prstGeom>
        </p:spPr>
      </p:pic>
      <p:pic>
        <p:nvPicPr>
          <p:cNvPr id="3" name="图片 2"/>
          <p:cNvPicPr>
            <a:picLocks noChangeAspect="1"/>
          </p:cNvPicPr>
          <p:nvPr/>
        </p:nvPicPr>
        <p:blipFill>
          <a:blip r:embed="rId3"/>
          <a:stretch>
            <a:fillRect/>
          </a:stretch>
        </p:blipFill>
        <p:spPr>
          <a:xfrm>
            <a:off x="10266045" y="239395"/>
            <a:ext cx="1680210" cy="15932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0"/>
            <a:ext cx="12192000" cy="6858000"/>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1"/>
          <a:stretch>
            <a:fillRect/>
          </a:stretch>
        </p:blipFill>
        <p:spPr>
          <a:xfrm>
            <a:off x="3688294" y="416447"/>
            <a:ext cx="7309226" cy="3721291"/>
          </a:xfrm>
          <a:prstGeom prst="roundRect">
            <a:avLst>
              <a:gd name="adj" fmla="val 50000"/>
            </a:avLst>
          </a:prstGeom>
        </p:spPr>
      </p:pic>
      <p:sp>
        <p:nvSpPr>
          <p:cNvPr id="5" name="矩形: 圆角 4"/>
          <p:cNvSpPr/>
          <p:nvPr/>
        </p:nvSpPr>
        <p:spPr>
          <a:xfrm>
            <a:off x="1123223" y="420762"/>
            <a:ext cx="7309226" cy="3716976"/>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165678" y="820599"/>
            <a:ext cx="5648283" cy="2970044"/>
          </a:xfrm>
          <a:prstGeom prst="rect">
            <a:avLst/>
          </a:prstGeom>
        </p:spPr>
        <p:txBody>
          <a:bodyPr wrap="square">
            <a:spAutoFit/>
          </a:bodyPr>
          <a:lstStyle/>
          <a:p>
            <a:pPr algn="ctr"/>
            <a:r>
              <a:rPr lang="zh-CN" altLang="en-US" sz="3600" b="1" dirty="0">
                <a:latin typeface="Arial Black" panose="020B0A04020102020204" pitchFamily="34" charset="0"/>
                <a:ea typeface="+mj-ea"/>
              </a:rPr>
              <a:t>奠基人</a:t>
            </a:r>
            <a:endParaRPr lang="zh-CN" altLang="en-US" sz="3600" b="1" dirty="0">
              <a:latin typeface="Arial Black" panose="020B0A04020102020204" pitchFamily="34" charset="0"/>
              <a:ea typeface="+mj-ea"/>
            </a:endParaRPr>
          </a:p>
          <a:p>
            <a:endParaRPr lang="en-US" altLang="zh-CN" sz="1600" b="1" dirty="0">
              <a:solidFill>
                <a:srgbClr val="3B3B3B"/>
              </a:solidFill>
              <a:latin typeface="Arial Black" panose="020B0A04020102020204" pitchFamily="34" charset="0"/>
              <a:ea typeface="+mj-ea"/>
            </a:endParaRPr>
          </a:p>
          <a:p>
            <a:pPr>
              <a:lnSpc>
                <a:spcPct val="150000"/>
              </a:lnSpc>
            </a:pPr>
            <a:r>
              <a:rPr lang="en-US" altLang="zh-CN" dirty="0">
                <a:latin typeface="+mj-ea"/>
                <a:ea typeface="+mj-ea"/>
              </a:rPr>
              <a:t>1994年，Rational公司的James Rumbaugh和Grady Booch开始合并OMT和Booch方法。随后，Ivar Jacobson带着他的OOSE方法学加入了Rational公司，一同参与这项工作。他们三个人被称为“三友”（Three Amigo）。</a:t>
            </a:r>
            <a:endParaRPr lang="en-US" altLang="zh-CN" dirty="0">
              <a:latin typeface="+mj-ea"/>
              <a:ea typeface="+mj-ea"/>
            </a:endParaRPr>
          </a:p>
        </p:txBody>
      </p:sp>
      <p:cxnSp>
        <p:nvCxnSpPr>
          <p:cNvPr id="8" name="直接连接符 7"/>
          <p:cNvCxnSpPr/>
          <p:nvPr/>
        </p:nvCxnSpPr>
        <p:spPr>
          <a:xfrm>
            <a:off x="2276931" y="1537949"/>
            <a:ext cx="53589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6" name="图片 35"/>
          <p:cNvPicPr>
            <a:picLocks noChangeAspect="1"/>
          </p:cNvPicPr>
          <p:nvPr/>
        </p:nvPicPr>
        <p:blipFill>
          <a:blip r:embed="rId2"/>
          <a:srcRect l="7246" t="4970" r="11699" b="4969"/>
          <a:stretch>
            <a:fillRect/>
          </a:stretch>
        </p:blipFill>
        <p:spPr>
          <a:xfrm>
            <a:off x="1242147" y="5032366"/>
            <a:ext cx="1286814" cy="1286814"/>
          </a:xfrm>
          <a:custGeom>
            <a:avLst/>
            <a:gdLst>
              <a:gd name="connsiteX0" fmla="*/ 643407 w 1286814"/>
              <a:gd name="connsiteY0" fmla="*/ 0 h 1286814"/>
              <a:gd name="connsiteX1" fmla="*/ 1286814 w 1286814"/>
              <a:gd name="connsiteY1" fmla="*/ 643407 h 1286814"/>
              <a:gd name="connsiteX2" fmla="*/ 643407 w 1286814"/>
              <a:gd name="connsiteY2" fmla="*/ 1286814 h 1286814"/>
              <a:gd name="connsiteX3" fmla="*/ 0 w 1286814"/>
              <a:gd name="connsiteY3" fmla="*/ 643407 h 1286814"/>
              <a:gd name="connsiteX4" fmla="*/ 643407 w 1286814"/>
              <a:gd name="connsiteY4" fmla="*/ 0 h 1286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814" h="1286814">
                <a:moveTo>
                  <a:pt x="643407" y="0"/>
                </a:moveTo>
                <a:cubicBezTo>
                  <a:pt x="998751" y="0"/>
                  <a:pt x="1286814" y="288063"/>
                  <a:pt x="1286814" y="643407"/>
                </a:cubicBezTo>
                <a:cubicBezTo>
                  <a:pt x="1286814" y="998751"/>
                  <a:pt x="998751" y="1286814"/>
                  <a:pt x="643407" y="1286814"/>
                </a:cubicBezTo>
                <a:cubicBezTo>
                  <a:pt x="288063" y="1286814"/>
                  <a:pt x="0" y="998751"/>
                  <a:pt x="0" y="643407"/>
                </a:cubicBezTo>
                <a:cubicBezTo>
                  <a:pt x="0" y="288063"/>
                  <a:pt x="288063" y="0"/>
                  <a:pt x="643407" y="0"/>
                </a:cubicBezTo>
                <a:close/>
              </a:path>
            </a:pathLst>
          </a:custGeom>
        </p:spPr>
      </p:pic>
      <p:pic>
        <p:nvPicPr>
          <p:cNvPr id="41" name="图片 40"/>
          <p:cNvPicPr>
            <a:picLocks noChangeAspect="1"/>
          </p:cNvPicPr>
          <p:nvPr/>
        </p:nvPicPr>
        <p:blipFill>
          <a:blip r:embed="rId3"/>
          <a:srcRect l="6729" t="2725" r="5266" b="1420"/>
          <a:stretch>
            <a:fillRect/>
          </a:stretch>
        </p:blipFill>
        <p:spPr>
          <a:xfrm>
            <a:off x="8519945" y="5032155"/>
            <a:ext cx="1296550" cy="1296550"/>
          </a:xfrm>
          <a:custGeom>
            <a:avLst/>
            <a:gdLst>
              <a:gd name="connsiteX0" fmla="*/ 648275 w 1296550"/>
              <a:gd name="connsiteY0" fmla="*/ 0 h 1296550"/>
              <a:gd name="connsiteX1" fmla="*/ 1296550 w 1296550"/>
              <a:gd name="connsiteY1" fmla="*/ 648275 h 1296550"/>
              <a:gd name="connsiteX2" fmla="*/ 648275 w 1296550"/>
              <a:gd name="connsiteY2" fmla="*/ 1296550 h 1296550"/>
              <a:gd name="connsiteX3" fmla="*/ 0 w 1296550"/>
              <a:gd name="connsiteY3" fmla="*/ 648275 h 1296550"/>
              <a:gd name="connsiteX4" fmla="*/ 648275 w 1296550"/>
              <a:gd name="connsiteY4" fmla="*/ 0 h 1296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6550" h="1296550">
                <a:moveTo>
                  <a:pt x="648275" y="0"/>
                </a:moveTo>
                <a:cubicBezTo>
                  <a:pt x="1006307" y="0"/>
                  <a:pt x="1296550" y="290243"/>
                  <a:pt x="1296550" y="648275"/>
                </a:cubicBezTo>
                <a:cubicBezTo>
                  <a:pt x="1296550" y="1006307"/>
                  <a:pt x="1006307" y="1296550"/>
                  <a:pt x="648275" y="1296550"/>
                </a:cubicBezTo>
                <a:cubicBezTo>
                  <a:pt x="290243" y="1296550"/>
                  <a:pt x="0" y="1006307"/>
                  <a:pt x="0" y="648275"/>
                </a:cubicBezTo>
                <a:cubicBezTo>
                  <a:pt x="0" y="290243"/>
                  <a:pt x="290243" y="0"/>
                  <a:pt x="648275" y="0"/>
                </a:cubicBezTo>
                <a:close/>
              </a:path>
            </a:pathLst>
          </a:custGeom>
        </p:spPr>
      </p:pic>
      <p:pic>
        <p:nvPicPr>
          <p:cNvPr id="43" name="图片 42"/>
          <p:cNvPicPr>
            <a:picLocks noChangeAspect="1"/>
          </p:cNvPicPr>
          <p:nvPr/>
        </p:nvPicPr>
        <p:blipFill>
          <a:blip r:embed="rId4">
            <a:extLst>
              <a:ext uri="{BEBA8EAE-BF5A-486C-A8C5-ECC9F3942E4B}">
                <a14:imgProps xmlns:a14="http://schemas.microsoft.com/office/drawing/2010/main">
                  <a14:imgLayer r:embed="rId5">
                    <a14:imgEffect>
                      <a14:saturation sat="33000"/>
                    </a14:imgEffect>
                  </a14:imgLayer>
                </a14:imgProps>
              </a:ext>
            </a:extLst>
          </a:blip>
          <a:srcRect l="6187" t="5226" r="6187" b="5226"/>
          <a:stretch>
            <a:fillRect/>
          </a:stretch>
        </p:blipFill>
        <p:spPr>
          <a:xfrm>
            <a:off x="4750157" y="5032078"/>
            <a:ext cx="1296550" cy="1296550"/>
          </a:xfrm>
          <a:custGeom>
            <a:avLst/>
            <a:gdLst>
              <a:gd name="connsiteX0" fmla="*/ 648275 w 1296550"/>
              <a:gd name="connsiteY0" fmla="*/ 0 h 1296550"/>
              <a:gd name="connsiteX1" fmla="*/ 1296550 w 1296550"/>
              <a:gd name="connsiteY1" fmla="*/ 648275 h 1296550"/>
              <a:gd name="connsiteX2" fmla="*/ 648275 w 1296550"/>
              <a:gd name="connsiteY2" fmla="*/ 1296550 h 1296550"/>
              <a:gd name="connsiteX3" fmla="*/ 0 w 1296550"/>
              <a:gd name="connsiteY3" fmla="*/ 648275 h 1296550"/>
              <a:gd name="connsiteX4" fmla="*/ 648275 w 1296550"/>
              <a:gd name="connsiteY4" fmla="*/ 0 h 1296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6550" h="1296550">
                <a:moveTo>
                  <a:pt x="648275" y="0"/>
                </a:moveTo>
                <a:cubicBezTo>
                  <a:pt x="1006307" y="0"/>
                  <a:pt x="1296550" y="290243"/>
                  <a:pt x="1296550" y="648275"/>
                </a:cubicBezTo>
                <a:cubicBezTo>
                  <a:pt x="1296550" y="1006307"/>
                  <a:pt x="1006307" y="1296550"/>
                  <a:pt x="648275" y="1296550"/>
                </a:cubicBezTo>
                <a:cubicBezTo>
                  <a:pt x="290243" y="1296550"/>
                  <a:pt x="0" y="1006307"/>
                  <a:pt x="0" y="648275"/>
                </a:cubicBezTo>
                <a:cubicBezTo>
                  <a:pt x="0" y="290243"/>
                  <a:pt x="290243" y="0"/>
                  <a:pt x="648275" y="0"/>
                </a:cubicBezTo>
                <a:close/>
              </a:path>
            </a:pathLst>
          </a:custGeom>
        </p:spPr>
      </p:pic>
      <p:sp>
        <p:nvSpPr>
          <p:cNvPr id="44" name="矩形 43"/>
          <p:cNvSpPr/>
          <p:nvPr/>
        </p:nvSpPr>
        <p:spPr>
          <a:xfrm>
            <a:off x="739071" y="5491319"/>
            <a:ext cx="1789430" cy="368300"/>
          </a:xfrm>
          <a:prstGeom prst="rect">
            <a:avLst/>
          </a:prstGeom>
        </p:spPr>
        <p:txBody>
          <a:bodyPr wrap="none">
            <a:spAutoFit/>
          </a:bodyPr>
          <a:lstStyle/>
          <a:p>
            <a:pPr algn="l"/>
            <a:r>
              <a:rPr lang="zh-CN" altLang="zh-CN" b="1" dirty="0">
                <a:latin typeface="Arial Black" panose="020B0A04020102020204" pitchFamily="34" charset="0"/>
                <a:hlinkClick r:id="rId6" action="ppaction://hlinksldjump"/>
              </a:rPr>
              <a:t>Grady Booch</a:t>
            </a:r>
            <a:endParaRPr lang="zh-CN" altLang="zh-CN" b="1" dirty="0">
              <a:latin typeface="Arial Black" panose="020B0A04020102020204" pitchFamily="34" charset="0"/>
            </a:endParaRPr>
          </a:p>
        </p:txBody>
      </p:sp>
      <p:sp>
        <p:nvSpPr>
          <p:cNvPr id="45" name="矩形 44"/>
          <p:cNvSpPr/>
          <p:nvPr/>
        </p:nvSpPr>
        <p:spPr>
          <a:xfrm>
            <a:off x="4097166" y="5496779"/>
            <a:ext cx="2405380" cy="368300"/>
          </a:xfrm>
          <a:prstGeom prst="rect">
            <a:avLst/>
          </a:prstGeom>
        </p:spPr>
        <p:txBody>
          <a:bodyPr wrap="none">
            <a:spAutoFit/>
          </a:bodyPr>
          <a:lstStyle/>
          <a:p>
            <a:pPr algn="l"/>
            <a:r>
              <a:rPr lang="en-US" altLang="zh-CN" b="1" dirty="0">
                <a:latin typeface="Arial Black" panose="020B0A04020102020204" pitchFamily="34" charset="0"/>
                <a:hlinkClick r:id="rId7" action="ppaction://hlinksldjump"/>
              </a:rPr>
              <a:t>James Rumbaugh</a:t>
            </a:r>
            <a:endParaRPr lang="en-US" altLang="zh-CN" b="1" dirty="0">
              <a:latin typeface="Arial Black" panose="020B0A04020102020204" pitchFamily="34" charset="0"/>
            </a:endParaRPr>
          </a:p>
        </p:txBody>
      </p:sp>
      <p:sp>
        <p:nvSpPr>
          <p:cNvPr id="48" name="矩形 47"/>
          <p:cNvSpPr/>
          <p:nvPr/>
        </p:nvSpPr>
        <p:spPr>
          <a:xfrm>
            <a:off x="8191952" y="5496779"/>
            <a:ext cx="1951990" cy="368300"/>
          </a:xfrm>
          <a:prstGeom prst="rect">
            <a:avLst/>
          </a:prstGeom>
        </p:spPr>
        <p:txBody>
          <a:bodyPr wrap="none">
            <a:spAutoFit/>
          </a:bodyPr>
          <a:lstStyle/>
          <a:p>
            <a:pPr algn="l"/>
            <a:r>
              <a:rPr lang="en-US" altLang="zh-CN" b="1" dirty="0">
                <a:latin typeface="Arial Black" panose="020B0A04020102020204" pitchFamily="34" charset="0"/>
                <a:hlinkClick r:id="rId8" action="ppaction://hlinksldjump"/>
              </a:rPr>
              <a:t>Ivar Jacobson</a:t>
            </a:r>
            <a:endParaRPr lang="en-US" altLang="zh-CN" b="1" dirty="0">
              <a:latin typeface="Arial Black" panose="020B0A04020102020204" pitchFamily="34" charset="0"/>
            </a:endParaRPr>
          </a:p>
        </p:txBody>
      </p:sp>
      <p:pic>
        <p:nvPicPr>
          <p:cNvPr id="6" name="图片 5"/>
          <p:cNvPicPr>
            <a:picLocks noChangeAspect="1"/>
          </p:cNvPicPr>
          <p:nvPr/>
        </p:nvPicPr>
        <p:blipFill>
          <a:blip r:embed="rId9"/>
          <a:stretch>
            <a:fillRect/>
          </a:stretch>
        </p:blipFill>
        <p:spPr>
          <a:xfrm>
            <a:off x="10410190" y="140335"/>
            <a:ext cx="1680210" cy="159321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t="4819" b="13388"/>
          <a:stretch>
            <a:fillRect/>
          </a:stretch>
        </p:blipFill>
        <p:spPr>
          <a:xfrm>
            <a:off x="6088912" y="0"/>
            <a:ext cx="6103088" cy="6858000"/>
          </a:xfrm>
          <a:prstGeom prst="rect">
            <a:avLst/>
          </a:prstGeom>
        </p:spPr>
      </p:pic>
      <p:sp>
        <p:nvSpPr>
          <p:cNvPr id="5" name="矩形 4"/>
          <p:cNvSpPr/>
          <p:nvPr/>
        </p:nvSpPr>
        <p:spPr>
          <a:xfrm>
            <a:off x="0" y="0"/>
            <a:ext cx="6088912" cy="6858000"/>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878660" y="528410"/>
            <a:ext cx="6076461" cy="706755"/>
          </a:xfrm>
          <a:prstGeom prst="rect">
            <a:avLst/>
          </a:prstGeom>
          <a:noFill/>
        </p:spPr>
        <p:txBody>
          <a:bodyPr wrap="square" rtlCol="0">
            <a:spAutoFit/>
          </a:bodyPr>
          <a:lstStyle/>
          <a:p>
            <a:pPr algn="ctr"/>
            <a:r>
              <a:rPr lang="zh-CN" altLang="en-US" sz="4000" b="1" dirty="0">
                <a:latin typeface="Arial Black" panose="020B0A04020102020204" pitchFamily="34" charset="0"/>
                <a:ea typeface="+mj-ea"/>
              </a:rPr>
              <a:t>分类</a:t>
            </a:r>
            <a:r>
              <a:rPr lang="en-US" altLang="zh-CN" sz="4000" b="1" dirty="0">
                <a:latin typeface="Arial Black" panose="020B0A04020102020204" pitchFamily="34" charset="0"/>
                <a:ea typeface="+mj-ea"/>
              </a:rPr>
              <a:t> </a:t>
            </a:r>
            <a:endParaRPr lang="zh-CN" altLang="en-US" sz="4000" b="1" dirty="0">
              <a:latin typeface="Arial Black" panose="020B0A04020102020204" pitchFamily="34" charset="0"/>
              <a:ea typeface="+mj-ea"/>
            </a:endParaRPr>
          </a:p>
        </p:txBody>
      </p:sp>
      <p:sp>
        <p:nvSpPr>
          <p:cNvPr id="8" name="矩形 7"/>
          <p:cNvSpPr/>
          <p:nvPr/>
        </p:nvSpPr>
        <p:spPr>
          <a:xfrm>
            <a:off x="1735847" y="1994177"/>
            <a:ext cx="3334738" cy="1296637"/>
          </a:xfrm>
          <a:prstGeom prst="rect">
            <a:avLst/>
          </a:prstGeom>
        </p:spPr>
        <p:txBody>
          <a:bodyPr wrap="square">
            <a:spAutoFit/>
          </a:bodyPr>
          <a:lstStyle/>
          <a:p>
            <a:pPr>
              <a:lnSpc>
                <a:spcPct val="150000"/>
              </a:lnSpc>
            </a:pPr>
            <a:r>
              <a:rPr lang="en-US" altLang="zh-CN" b="1" dirty="0">
                <a:latin typeface="+mj-ea"/>
                <a:ea typeface="+mj-ea"/>
              </a:rPr>
              <a:t>11.包图</a:t>
            </a:r>
            <a:endParaRPr lang="en-US" altLang="zh-CN" b="1" dirty="0">
              <a:latin typeface="+mj-ea"/>
              <a:ea typeface="+mj-ea"/>
            </a:endParaRPr>
          </a:p>
          <a:p>
            <a:pPr>
              <a:lnSpc>
                <a:spcPct val="150000"/>
              </a:lnSpc>
            </a:pPr>
            <a:r>
              <a:rPr lang="zh-CN" altLang="en-US" b="1" dirty="0">
                <a:latin typeface="+mj-ea"/>
                <a:ea typeface="+mj-ea"/>
              </a:rPr>
              <a:t>展现了由模型本身分解而成的组织单元以及它们的依赖关系</a:t>
            </a:r>
            <a:endParaRPr lang="zh-CN" altLang="en-US" b="1" dirty="0">
              <a:latin typeface="+mj-ea"/>
              <a:ea typeface="+mj-ea"/>
            </a:endParaRPr>
          </a:p>
        </p:txBody>
      </p:sp>
      <p:cxnSp>
        <p:nvCxnSpPr>
          <p:cNvPr id="10" name="直接连接符 9"/>
          <p:cNvCxnSpPr/>
          <p:nvPr/>
        </p:nvCxnSpPr>
        <p:spPr>
          <a:xfrm>
            <a:off x="6088912" y="409793"/>
            <a:ext cx="565578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18136" y="409793"/>
            <a:ext cx="5370776"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516255" y="1312317"/>
            <a:ext cx="0" cy="1598512"/>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2"/>
          <a:stretch>
            <a:fillRect/>
          </a:stretch>
        </p:blipFill>
        <p:spPr>
          <a:xfrm>
            <a:off x="6532880" y="1903095"/>
            <a:ext cx="4407535" cy="3441065"/>
          </a:xfrm>
          <a:prstGeom prst="rect">
            <a:avLst/>
          </a:prstGeom>
        </p:spPr>
      </p:pic>
      <p:pic>
        <p:nvPicPr>
          <p:cNvPr id="3" name="图片 2"/>
          <p:cNvPicPr>
            <a:picLocks noChangeAspect="1"/>
          </p:cNvPicPr>
          <p:nvPr/>
        </p:nvPicPr>
        <p:blipFill>
          <a:blip r:embed="rId3"/>
          <a:stretch>
            <a:fillRect/>
          </a:stretch>
        </p:blipFill>
        <p:spPr>
          <a:xfrm>
            <a:off x="10266045" y="239395"/>
            <a:ext cx="1680210" cy="159321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t="4819" b="13388"/>
          <a:stretch>
            <a:fillRect/>
          </a:stretch>
        </p:blipFill>
        <p:spPr>
          <a:xfrm>
            <a:off x="6088912" y="0"/>
            <a:ext cx="6103088" cy="6858000"/>
          </a:xfrm>
          <a:prstGeom prst="rect">
            <a:avLst/>
          </a:prstGeom>
        </p:spPr>
      </p:pic>
      <p:sp>
        <p:nvSpPr>
          <p:cNvPr id="5" name="矩形 4"/>
          <p:cNvSpPr/>
          <p:nvPr/>
        </p:nvSpPr>
        <p:spPr>
          <a:xfrm>
            <a:off x="0" y="0"/>
            <a:ext cx="6088912" cy="6858000"/>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878660" y="528410"/>
            <a:ext cx="6076461" cy="706755"/>
          </a:xfrm>
          <a:prstGeom prst="rect">
            <a:avLst/>
          </a:prstGeom>
          <a:noFill/>
        </p:spPr>
        <p:txBody>
          <a:bodyPr wrap="square" rtlCol="0">
            <a:spAutoFit/>
          </a:bodyPr>
          <a:lstStyle/>
          <a:p>
            <a:pPr algn="ctr"/>
            <a:r>
              <a:rPr lang="zh-CN" altLang="en-US" sz="4000" b="1" dirty="0">
                <a:latin typeface="Arial Black" panose="020B0A04020102020204" pitchFamily="34" charset="0"/>
                <a:ea typeface="+mj-ea"/>
              </a:rPr>
              <a:t>分类</a:t>
            </a:r>
            <a:r>
              <a:rPr lang="en-US" altLang="zh-CN" sz="4000" b="1" dirty="0">
                <a:latin typeface="Arial Black" panose="020B0A04020102020204" pitchFamily="34" charset="0"/>
                <a:ea typeface="+mj-ea"/>
              </a:rPr>
              <a:t> </a:t>
            </a:r>
            <a:endParaRPr lang="zh-CN" altLang="en-US" sz="4000" b="1" dirty="0">
              <a:latin typeface="Arial Black" panose="020B0A04020102020204" pitchFamily="34" charset="0"/>
              <a:ea typeface="+mj-ea"/>
            </a:endParaRPr>
          </a:p>
        </p:txBody>
      </p:sp>
      <p:sp>
        <p:nvSpPr>
          <p:cNvPr id="8" name="矩形 7"/>
          <p:cNvSpPr/>
          <p:nvPr/>
        </p:nvSpPr>
        <p:spPr>
          <a:xfrm>
            <a:off x="1735847" y="1994177"/>
            <a:ext cx="3334738" cy="2127634"/>
          </a:xfrm>
          <a:prstGeom prst="rect">
            <a:avLst/>
          </a:prstGeom>
        </p:spPr>
        <p:txBody>
          <a:bodyPr wrap="square">
            <a:spAutoFit/>
          </a:bodyPr>
          <a:lstStyle/>
          <a:p>
            <a:pPr>
              <a:lnSpc>
                <a:spcPct val="150000"/>
              </a:lnSpc>
            </a:pPr>
            <a:r>
              <a:rPr lang="en-US" altLang="zh-CN" b="1" dirty="0">
                <a:latin typeface="+mj-ea"/>
                <a:ea typeface="+mj-ea"/>
              </a:rPr>
              <a:t>12.定时图</a:t>
            </a:r>
            <a:endParaRPr lang="en-US" altLang="zh-CN" b="1" dirty="0">
              <a:latin typeface="+mj-ea"/>
              <a:ea typeface="+mj-ea"/>
            </a:endParaRPr>
          </a:p>
          <a:p>
            <a:pPr>
              <a:lnSpc>
                <a:spcPct val="150000"/>
              </a:lnSpc>
            </a:pPr>
            <a:r>
              <a:rPr lang="zh-CN" altLang="en-US" b="1" dirty="0">
                <a:latin typeface="+mj-ea"/>
                <a:ea typeface="+mj-ea"/>
              </a:rPr>
              <a:t>是一种交互图，它展现了消息跨域不同对象或角色的实际时间，不仅仅是关心消息的相对顺序</a:t>
            </a:r>
            <a:endParaRPr lang="zh-CN" altLang="en-US" b="1" dirty="0">
              <a:latin typeface="+mj-ea"/>
              <a:ea typeface="+mj-ea"/>
            </a:endParaRPr>
          </a:p>
        </p:txBody>
      </p:sp>
      <p:cxnSp>
        <p:nvCxnSpPr>
          <p:cNvPr id="10" name="直接连接符 9"/>
          <p:cNvCxnSpPr/>
          <p:nvPr/>
        </p:nvCxnSpPr>
        <p:spPr>
          <a:xfrm>
            <a:off x="6088912" y="409793"/>
            <a:ext cx="565578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18136" y="409793"/>
            <a:ext cx="5370776"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516255" y="1312317"/>
            <a:ext cx="0" cy="1598512"/>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2"/>
          <a:stretch>
            <a:fillRect/>
          </a:stretch>
        </p:blipFill>
        <p:spPr>
          <a:xfrm>
            <a:off x="6555105" y="1911350"/>
            <a:ext cx="5454015" cy="3692525"/>
          </a:xfrm>
          <a:prstGeom prst="rect">
            <a:avLst/>
          </a:prstGeom>
        </p:spPr>
      </p:pic>
      <p:pic>
        <p:nvPicPr>
          <p:cNvPr id="3" name="图片 2"/>
          <p:cNvPicPr>
            <a:picLocks noChangeAspect="1"/>
          </p:cNvPicPr>
          <p:nvPr/>
        </p:nvPicPr>
        <p:blipFill>
          <a:blip r:embed="rId3"/>
          <a:stretch>
            <a:fillRect/>
          </a:stretch>
        </p:blipFill>
        <p:spPr>
          <a:xfrm>
            <a:off x="10266045" y="239395"/>
            <a:ext cx="1680210" cy="159321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t="4819" b="13388"/>
          <a:stretch>
            <a:fillRect/>
          </a:stretch>
        </p:blipFill>
        <p:spPr>
          <a:xfrm>
            <a:off x="6088912" y="0"/>
            <a:ext cx="6103088" cy="6858000"/>
          </a:xfrm>
          <a:prstGeom prst="rect">
            <a:avLst/>
          </a:prstGeom>
        </p:spPr>
      </p:pic>
      <p:sp>
        <p:nvSpPr>
          <p:cNvPr id="5" name="矩形 4"/>
          <p:cNvSpPr/>
          <p:nvPr/>
        </p:nvSpPr>
        <p:spPr>
          <a:xfrm>
            <a:off x="0" y="0"/>
            <a:ext cx="6088912" cy="6858000"/>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878660" y="528410"/>
            <a:ext cx="6076461" cy="706755"/>
          </a:xfrm>
          <a:prstGeom prst="rect">
            <a:avLst/>
          </a:prstGeom>
          <a:noFill/>
        </p:spPr>
        <p:txBody>
          <a:bodyPr wrap="square" rtlCol="0">
            <a:spAutoFit/>
          </a:bodyPr>
          <a:lstStyle/>
          <a:p>
            <a:pPr algn="ctr"/>
            <a:r>
              <a:rPr lang="zh-CN" altLang="en-US" sz="4000" b="1" dirty="0">
                <a:latin typeface="Arial Black" panose="020B0A04020102020204" pitchFamily="34" charset="0"/>
                <a:ea typeface="+mj-ea"/>
              </a:rPr>
              <a:t>分类</a:t>
            </a:r>
            <a:r>
              <a:rPr lang="en-US" altLang="zh-CN" sz="4000" b="1" dirty="0">
                <a:latin typeface="Arial Black" panose="020B0A04020102020204" pitchFamily="34" charset="0"/>
                <a:ea typeface="+mj-ea"/>
              </a:rPr>
              <a:t> </a:t>
            </a:r>
            <a:endParaRPr lang="zh-CN" altLang="en-US" sz="4000" b="1" dirty="0">
              <a:latin typeface="Arial Black" panose="020B0A04020102020204" pitchFamily="34" charset="0"/>
              <a:ea typeface="+mj-ea"/>
            </a:endParaRPr>
          </a:p>
        </p:txBody>
      </p:sp>
      <p:sp>
        <p:nvSpPr>
          <p:cNvPr id="8" name="矩形 7"/>
          <p:cNvSpPr/>
          <p:nvPr/>
        </p:nvSpPr>
        <p:spPr>
          <a:xfrm>
            <a:off x="1735847" y="1994177"/>
            <a:ext cx="3334738" cy="881139"/>
          </a:xfrm>
          <a:prstGeom prst="rect">
            <a:avLst/>
          </a:prstGeom>
        </p:spPr>
        <p:txBody>
          <a:bodyPr wrap="square">
            <a:spAutoFit/>
          </a:bodyPr>
          <a:lstStyle/>
          <a:p>
            <a:pPr>
              <a:lnSpc>
                <a:spcPct val="150000"/>
              </a:lnSpc>
            </a:pPr>
            <a:r>
              <a:rPr lang="en-US" altLang="zh-CN" b="1" dirty="0">
                <a:latin typeface="+mj-ea"/>
                <a:ea typeface="+mj-ea"/>
              </a:rPr>
              <a:t>13.交互概览图</a:t>
            </a:r>
            <a:endParaRPr lang="en-US" altLang="zh-CN" b="1" dirty="0">
              <a:latin typeface="+mj-ea"/>
              <a:ea typeface="+mj-ea"/>
            </a:endParaRPr>
          </a:p>
          <a:p>
            <a:pPr>
              <a:lnSpc>
                <a:spcPct val="150000"/>
              </a:lnSpc>
            </a:pPr>
            <a:r>
              <a:rPr lang="zh-CN" altLang="en-US" b="1" dirty="0">
                <a:latin typeface="+mj-ea"/>
                <a:ea typeface="+mj-ea"/>
              </a:rPr>
              <a:t>是活动图和顺序图的混合物</a:t>
            </a:r>
            <a:endParaRPr lang="zh-CN" altLang="en-US" b="1" dirty="0">
              <a:latin typeface="+mj-ea"/>
              <a:ea typeface="+mj-ea"/>
            </a:endParaRPr>
          </a:p>
        </p:txBody>
      </p:sp>
      <p:cxnSp>
        <p:nvCxnSpPr>
          <p:cNvPr id="10" name="直接连接符 9"/>
          <p:cNvCxnSpPr/>
          <p:nvPr/>
        </p:nvCxnSpPr>
        <p:spPr>
          <a:xfrm>
            <a:off x="6088912" y="409793"/>
            <a:ext cx="565578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18136" y="409793"/>
            <a:ext cx="5370776"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516255" y="1312317"/>
            <a:ext cx="0" cy="1598512"/>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2"/>
          <a:stretch>
            <a:fillRect/>
          </a:stretch>
        </p:blipFill>
        <p:spPr>
          <a:xfrm>
            <a:off x="6668770" y="2150745"/>
            <a:ext cx="4496435" cy="4100195"/>
          </a:xfrm>
          <a:prstGeom prst="rect">
            <a:avLst/>
          </a:prstGeom>
        </p:spPr>
      </p:pic>
      <p:pic>
        <p:nvPicPr>
          <p:cNvPr id="3" name="图片 2"/>
          <p:cNvPicPr>
            <a:picLocks noChangeAspect="1"/>
          </p:cNvPicPr>
          <p:nvPr/>
        </p:nvPicPr>
        <p:blipFill>
          <a:blip r:embed="rId3"/>
          <a:stretch>
            <a:fillRect/>
          </a:stretch>
        </p:blipFill>
        <p:spPr>
          <a:xfrm>
            <a:off x="10266045" y="239395"/>
            <a:ext cx="1680210" cy="159321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BEBA8EAE-BF5A-486C-A8C5-ECC9F3942E4B}">
                <a14:imgProps xmlns:a14="http://schemas.microsoft.com/office/drawing/2010/main">
                  <a14:imgLayer r:embed="rId2">
                    <a14:imgEffect>
                      <a14:brightnessContrast contrast="40000"/>
                    </a14:imgEffect>
                  </a14:imgLayer>
                </a14:imgProps>
              </a:ext>
            </a:extLst>
          </a:blip>
          <a:srcRect b="10471"/>
          <a:stretch>
            <a:fillRect/>
          </a:stretch>
        </p:blipFill>
        <p:spPr>
          <a:xfrm>
            <a:off x="-71756" y="0"/>
            <a:ext cx="12192001" cy="6858000"/>
          </a:xfrm>
          <a:prstGeom prst="rect">
            <a:avLst/>
          </a:prstGeom>
        </p:spPr>
      </p:pic>
      <p:cxnSp>
        <p:nvCxnSpPr>
          <p:cNvPr id="5" name="直接连接符 4"/>
          <p:cNvCxnSpPr/>
          <p:nvPr/>
        </p:nvCxnSpPr>
        <p:spPr>
          <a:xfrm>
            <a:off x="-1" y="564171"/>
            <a:ext cx="10331533" cy="0"/>
          </a:xfrm>
          <a:prstGeom prst="line">
            <a:avLst/>
          </a:prstGeom>
          <a:ln>
            <a:gradFill>
              <a:gsLst>
                <a:gs pos="62000">
                  <a:srgbClr val="DFDFDF"/>
                </a:gs>
                <a:gs pos="0">
                  <a:schemeClr val="bg1">
                    <a:lumMod val="75000"/>
                  </a:schemeClr>
                </a:gs>
                <a:gs pos="100000">
                  <a:srgbClr val="FFFFFF">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0343408" y="558139"/>
            <a:ext cx="0" cy="522514"/>
          </a:xfrm>
          <a:prstGeom prst="line">
            <a:avLst/>
          </a:prstGeom>
          <a:ln>
            <a:gradFill>
              <a:gsLst>
                <a:gs pos="62000">
                  <a:srgbClr val="DFDFDF"/>
                </a:gs>
                <a:gs pos="0">
                  <a:schemeClr val="bg1">
                    <a:lumMod val="75000"/>
                  </a:schemeClr>
                </a:gs>
                <a:gs pos="100000">
                  <a:srgbClr val="FFFFFF">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476965" y="-36"/>
            <a:ext cx="4286024" cy="706755"/>
          </a:xfrm>
          <a:prstGeom prst="rect">
            <a:avLst/>
          </a:prstGeom>
          <a:noFill/>
        </p:spPr>
        <p:txBody>
          <a:bodyPr wrap="square" rtlCol="0">
            <a:spAutoFit/>
          </a:bodyPr>
          <a:lstStyle/>
          <a:p>
            <a:r>
              <a:rPr lang="zh-CN" altLang="en-US" sz="4000" b="1" dirty="0">
                <a:latin typeface="Arial Black" panose="020B0A04020102020204" pitchFamily="34" charset="0"/>
                <a:ea typeface="+mj-ea"/>
              </a:rPr>
              <a:t>四种机制</a:t>
            </a:r>
            <a:endParaRPr lang="zh-CN" altLang="en-US" sz="4000" b="1" dirty="0">
              <a:latin typeface="Arial Black" panose="020B0A04020102020204" pitchFamily="34" charset="0"/>
              <a:ea typeface="+mj-ea"/>
            </a:endParaRPr>
          </a:p>
        </p:txBody>
      </p:sp>
      <p:sp>
        <p:nvSpPr>
          <p:cNvPr id="10" name="矩形 9"/>
          <p:cNvSpPr/>
          <p:nvPr/>
        </p:nvSpPr>
        <p:spPr>
          <a:xfrm>
            <a:off x="2687086" y="2449320"/>
            <a:ext cx="3075709" cy="1959428"/>
          </a:xfrm>
          <a:prstGeom prst="rect">
            <a:avLst/>
          </a:prstGeom>
          <a:solidFill>
            <a:srgbClr val="4D4D4D"/>
          </a:solidFill>
          <a:ln>
            <a:noFill/>
          </a:ln>
          <a:effectLst>
            <a:outerShdw blurRad="2413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887515" y="943043"/>
            <a:ext cx="3075709" cy="1704028"/>
          </a:xfrm>
          <a:prstGeom prst="rect">
            <a:avLst/>
          </a:prstGeom>
          <a:solidFill>
            <a:srgbClr val="E9E9E9"/>
          </a:solidFill>
          <a:ln>
            <a:noFill/>
          </a:ln>
          <a:effectLst>
            <a:outerShdw blurRad="241300" dist="38100" dir="2700000" sx="104000" sy="104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596755" y="3102864"/>
            <a:ext cx="3075709" cy="1704028"/>
          </a:xfrm>
          <a:prstGeom prst="rect">
            <a:avLst/>
          </a:prstGeom>
          <a:solidFill>
            <a:srgbClr val="E9E9E9"/>
          </a:solidFill>
          <a:ln>
            <a:noFill/>
          </a:ln>
          <a:effectLst>
            <a:outerShdw blurRad="241300" dist="38100" dir="2700000" sx="104000" sy="104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7906786" y="4629910"/>
            <a:ext cx="3075709" cy="1959428"/>
          </a:xfrm>
          <a:prstGeom prst="rect">
            <a:avLst/>
          </a:prstGeom>
          <a:solidFill>
            <a:srgbClr val="4D4D4D"/>
          </a:solidFill>
          <a:ln>
            <a:noFill/>
          </a:ln>
          <a:effectLst>
            <a:outerShdw blurRad="2413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322070" y="1485900"/>
            <a:ext cx="2207895" cy="460375"/>
          </a:xfrm>
          <a:prstGeom prst="rect">
            <a:avLst/>
          </a:prstGeom>
          <a:noFill/>
        </p:spPr>
        <p:txBody>
          <a:bodyPr wrap="square" rtlCol="0">
            <a:spAutoFit/>
          </a:bodyPr>
          <a:lstStyle/>
          <a:p>
            <a:pPr algn="ctr"/>
            <a:r>
              <a:rPr lang="en-US" altLang="zh-CN" sz="2400">
                <a:solidFill>
                  <a:schemeClr val="tx1"/>
                </a:solidFill>
                <a:uFillTx/>
                <a:latin typeface="宋体" panose="02010600030101010101" pitchFamily="2" charset="-122"/>
                <a:ea typeface="宋体" panose="02010600030101010101" pitchFamily="2" charset="-122"/>
              </a:rPr>
              <a:t>1.</a:t>
            </a:r>
            <a:r>
              <a:rPr lang="zh-CN" altLang="zh-CN" sz="2400" b="1" dirty="0">
                <a:solidFill>
                  <a:schemeClr val="tx1"/>
                </a:solidFill>
                <a:uFillTx/>
                <a:latin typeface="宋体" panose="02010600030101010101" pitchFamily="2" charset="-122"/>
                <a:ea typeface="宋体" panose="02010600030101010101" pitchFamily="2" charset="-122"/>
                <a:sym typeface="+mn-ea"/>
              </a:rPr>
              <a:t>规约</a:t>
            </a:r>
            <a:endParaRPr lang="zh-CN" altLang="zh-CN" sz="2400" b="1" dirty="0">
              <a:solidFill>
                <a:schemeClr val="tx1"/>
              </a:solidFill>
              <a:uFillTx/>
              <a:latin typeface="宋体" panose="02010600030101010101" pitchFamily="2" charset="-122"/>
              <a:ea typeface="宋体" panose="02010600030101010101" pitchFamily="2" charset="-122"/>
              <a:sym typeface="+mn-ea"/>
            </a:endParaRPr>
          </a:p>
        </p:txBody>
      </p:sp>
      <p:sp>
        <p:nvSpPr>
          <p:cNvPr id="6" name="文本框 5"/>
          <p:cNvSpPr txBox="1"/>
          <p:nvPr/>
        </p:nvSpPr>
        <p:spPr>
          <a:xfrm>
            <a:off x="2999740" y="3188970"/>
            <a:ext cx="2450465" cy="460375"/>
          </a:xfrm>
          <a:prstGeom prst="rect">
            <a:avLst/>
          </a:prstGeom>
          <a:noFill/>
        </p:spPr>
        <p:txBody>
          <a:bodyPr wrap="square" rtlCol="0">
            <a:spAutoFit/>
          </a:bodyPr>
          <a:lstStyle/>
          <a:p>
            <a:pPr algn="ctr"/>
            <a:r>
              <a:rPr lang="en-US" altLang="zh-CN" sz="2400">
                <a:solidFill>
                  <a:schemeClr val="bg1"/>
                </a:solidFill>
                <a:uFillTx/>
              </a:rPr>
              <a:t> </a:t>
            </a:r>
            <a:r>
              <a:rPr lang="en-US" altLang="zh-CN" sz="2400">
                <a:solidFill>
                  <a:schemeClr val="bg1"/>
                </a:solidFill>
                <a:uFillTx/>
                <a:latin typeface="宋体" panose="02010600030101010101" pitchFamily="2" charset="-122"/>
                <a:ea typeface="宋体" panose="02010600030101010101" pitchFamily="2" charset="-122"/>
              </a:rPr>
              <a:t>2.</a:t>
            </a:r>
            <a:r>
              <a:rPr lang="zh-CN" altLang="en-US" sz="2400" b="1" dirty="0">
                <a:solidFill>
                  <a:schemeClr val="bg1"/>
                </a:solidFill>
                <a:uFillTx/>
                <a:latin typeface="宋体" panose="02010600030101010101" pitchFamily="2" charset="-122"/>
                <a:ea typeface="宋体" panose="02010600030101010101" pitchFamily="2" charset="-122"/>
                <a:sym typeface="+mn-ea"/>
              </a:rPr>
              <a:t>修饰</a:t>
            </a:r>
            <a:endParaRPr lang="zh-CN" altLang="en-US" sz="2400" b="1" dirty="0">
              <a:solidFill>
                <a:schemeClr val="bg1"/>
              </a:solidFill>
              <a:uFillTx/>
              <a:latin typeface="宋体" panose="02010600030101010101" pitchFamily="2" charset="-122"/>
              <a:ea typeface="宋体" panose="02010600030101010101" pitchFamily="2" charset="-122"/>
              <a:sym typeface="+mn-ea"/>
            </a:endParaRPr>
          </a:p>
        </p:txBody>
      </p:sp>
      <p:sp>
        <p:nvSpPr>
          <p:cNvPr id="7" name="文本框 6"/>
          <p:cNvSpPr txBox="1"/>
          <p:nvPr/>
        </p:nvSpPr>
        <p:spPr>
          <a:xfrm>
            <a:off x="6044565" y="3703320"/>
            <a:ext cx="2180590" cy="460375"/>
          </a:xfrm>
          <a:prstGeom prst="rect">
            <a:avLst/>
          </a:prstGeom>
          <a:noFill/>
        </p:spPr>
        <p:txBody>
          <a:bodyPr wrap="square" rtlCol="0">
            <a:spAutoFit/>
          </a:bodyPr>
          <a:lstStyle/>
          <a:p>
            <a:pPr algn="ctr"/>
            <a:r>
              <a:rPr lang="en-US" altLang="zh-CN" sz="2400" dirty="0">
                <a:solidFill>
                  <a:schemeClr val="tx1"/>
                </a:solidFill>
                <a:uFillTx/>
                <a:latin typeface="宋体" panose="02010600030101010101" pitchFamily="2" charset="-122"/>
                <a:ea typeface="宋体" panose="02010600030101010101" pitchFamily="2" charset="-122"/>
                <a:sym typeface="+mn-ea"/>
              </a:rPr>
              <a:t>3.通用划分</a:t>
            </a:r>
            <a:r>
              <a:rPr lang="en-US" altLang="zh-CN" b="1" dirty="0">
                <a:latin typeface="Arial Black" panose="020B0A04020102020204" pitchFamily="34" charset="0"/>
                <a:sym typeface="+mn-ea"/>
              </a:rPr>
              <a:t> </a:t>
            </a:r>
            <a:endParaRPr lang="en-US"/>
          </a:p>
        </p:txBody>
      </p:sp>
      <p:sp>
        <p:nvSpPr>
          <p:cNvPr id="11" name="文本框 10"/>
          <p:cNvSpPr txBox="1"/>
          <p:nvPr/>
        </p:nvSpPr>
        <p:spPr>
          <a:xfrm>
            <a:off x="8156575" y="5425440"/>
            <a:ext cx="2379345" cy="737235"/>
          </a:xfrm>
          <a:prstGeom prst="rect">
            <a:avLst/>
          </a:prstGeom>
          <a:noFill/>
        </p:spPr>
        <p:txBody>
          <a:bodyPr wrap="square" rtlCol="0">
            <a:spAutoFit/>
          </a:bodyPr>
          <a:lstStyle/>
          <a:p>
            <a:pPr algn="ctr"/>
            <a:r>
              <a:rPr lang="en-US" sz="2400">
                <a:solidFill>
                  <a:schemeClr val="bg1"/>
                </a:solidFill>
                <a:uFillTx/>
                <a:latin typeface="宋体" panose="02010600030101010101" pitchFamily="2" charset="-122"/>
                <a:ea typeface="宋体" panose="02010600030101010101" pitchFamily="2" charset="-122"/>
              </a:rPr>
              <a:t>4.</a:t>
            </a:r>
            <a:r>
              <a:rPr lang="zh-CN" altLang="zh-CN" sz="2400" b="1" dirty="0">
                <a:solidFill>
                  <a:schemeClr val="bg1"/>
                </a:solidFill>
                <a:latin typeface="宋体" panose="02010600030101010101" pitchFamily="2" charset="-122"/>
                <a:ea typeface="宋体" panose="02010600030101010101" pitchFamily="2" charset="-122"/>
                <a:sym typeface="+mn-ea"/>
              </a:rPr>
              <a:t>扩展机制</a:t>
            </a:r>
            <a:endParaRPr lang="zh-CN" altLang="zh-CN" sz="2400" b="1" dirty="0">
              <a:solidFill>
                <a:schemeClr val="bg1"/>
              </a:solidFill>
              <a:latin typeface="宋体" panose="02010600030101010101" pitchFamily="2" charset="-122"/>
              <a:ea typeface="宋体" panose="02010600030101010101" pitchFamily="2" charset="-122"/>
              <a:sym typeface="+mn-ea"/>
            </a:endParaRPr>
          </a:p>
          <a:p>
            <a:endParaRPr lang="en-US">
              <a:solidFill>
                <a:schemeClr val="bg1"/>
              </a:solidFill>
              <a:uFillTx/>
            </a:endParaRPr>
          </a:p>
        </p:txBody>
      </p:sp>
      <p:cxnSp>
        <p:nvCxnSpPr>
          <p:cNvPr id="44" name="直接连接符 43"/>
          <p:cNvCxnSpPr/>
          <p:nvPr/>
        </p:nvCxnSpPr>
        <p:spPr>
          <a:xfrm>
            <a:off x="633572" y="558420"/>
            <a:ext cx="2992582"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570832" y="620015"/>
            <a:ext cx="2992582"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3"/>
          <a:stretch>
            <a:fillRect/>
          </a:stretch>
        </p:blipFill>
        <p:spPr>
          <a:xfrm>
            <a:off x="10266045" y="239395"/>
            <a:ext cx="1680210" cy="159321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0"/>
            <a:ext cx="12192000" cy="6858000"/>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1"/>
          <a:stretch>
            <a:fillRect/>
          </a:stretch>
        </p:blipFill>
        <p:spPr>
          <a:xfrm>
            <a:off x="3514939" y="1142252"/>
            <a:ext cx="7309226" cy="3721291"/>
          </a:xfrm>
          <a:prstGeom prst="roundRect">
            <a:avLst>
              <a:gd name="adj" fmla="val 50000"/>
            </a:avLst>
          </a:prstGeom>
        </p:spPr>
      </p:pic>
      <p:sp>
        <p:nvSpPr>
          <p:cNvPr id="5" name="矩形: 圆角 4"/>
          <p:cNvSpPr/>
          <p:nvPr/>
        </p:nvSpPr>
        <p:spPr>
          <a:xfrm>
            <a:off x="1163863" y="1145932"/>
            <a:ext cx="7309226" cy="3716976"/>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994228" y="1668324"/>
            <a:ext cx="5648283" cy="2739211"/>
          </a:xfrm>
          <a:prstGeom prst="rect">
            <a:avLst/>
          </a:prstGeom>
        </p:spPr>
        <p:txBody>
          <a:bodyPr wrap="square">
            <a:spAutoFit/>
          </a:bodyPr>
          <a:lstStyle/>
          <a:p>
            <a:pPr algn="ctr"/>
            <a:r>
              <a:rPr lang="zh-CN" altLang="zh-CN" sz="3600" b="1" dirty="0">
                <a:latin typeface="Arial Black" panose="020B0A04020102020204" pitchFamily="34" charset="0"/>
                <a:ea typeface="+mj-ea"/>
              </a:rPr>
              <a:t>规约</a:t>
            </a:r>
            <a:endParaRPr lang="zh-CN" altLang="zh-CN" sz="3600" b="1" dirty="0">
              <a:latin typeface="Arial Black" panose="020B0A04020102020204" pitchFamily="34" charset="0"/>
              <a:ea typeface="+mj-ea"/>
            </a:endParaRPr>
          </a:p>
          <a:p>
            <a:endParaRPr lang="en-US" altLang="zh-CN" sz="1600" b="1" dirty="0">
              <a:solidFill>
                <a:srgbClr val="3B3B3B"/>
              </a:solidFill>
              <a:latin typeface="Arial Black" panose="020B0A04020102020204" pitchFamily="34" charset="0"/>
              <a:ea typeface="+mj-ea"/>
            </a:endParaRPr>
          </a:p>
          <a:p>
            <a:pPr>
              <a:lnSpc>
                <a:spcPct val="150000"/>
              </a:lnSpc>
            </a:pPr>
            <a:endParaRPr lang="en-US" altLang="zh-CN" sz="1300" dirty="0">
              <a:latin typeface="+mj-ea"/>
              <a:ea typeface="+mj-ea"/>
            </a:endParaRPr>
          </a:p>
          <a:p>
            <a:pPr>
              <a:lnSpc>
                <a:spcPct val="150000"/>
              </a:lnSpc>
            </a:pPr>
            <a:r>
              <a:rPr lang="zh-CN" altLang="zh-CN" dirty="0">
                <a:latin typeface="+mj-ea"/>
                <a:ea typeface="+mj-ea"/>
              </a:rPr>
              <a:t>规约提供了对构造块的语法和语义的文字叙述。UML的规约提供了一个语义底板，它包含了一个系统的各个模型的所有部分，各部分以一致的方式相互联系。</a:t>
            </a:r>
            <a:endParaRPr lang="zh-CN" altLang="zh-CN" dirty="0">
              <a:latin typeface="+mj-ea"/>
              <a:ea typeface="+mj-ea"/>
            </a:endParaRPr>
          </a:p>
          <a:p>
            <a:pPr>
              <a:lnSpc>
                <a:spcPct val="150000"/>
              </a:lnSpc>
            </a:pPr>
            <a:endParaRPr lang="en-US" altLang="zh-CN" sz="1300" dirty="0">
              <a:latin typeface="+mj-ea"/>
              <a:ea typeface="+mj-ea"/>
            </a:endParaRPr>
          </a:p>
        </p:txBody>
      </p:sp>
      <p:cxnSp>
        <p:nvCxnSpPr>
          <p:cNvPr id="8" name="直接连接符 7"/>
          <p:cNvCxnSpPr/>
          <p:nvPr/>
        </p:nvCxnSpPr>
        <p:spPr>
          <a:xfrm>
            <a:off x="2139136" y="2477114"/>
            <a:ext cx="53589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2"/>
          <a:stretch>
            <a:fillRect/>
          </a:stretch>
        </p:blipFill>
        <p:spPr>
          <a:xfrm>
            <a:off x="10266045" y="239395"/>
            <a:ext cx="1680210" cy="159321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0"/>
            <a:ext cx="12192000" cy="6858000"/>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1"/>
          <a:stretch>
            <a:fillRect/>
          </a:stretch>
        </p:blipFill>
        <p:spPr>
          <a:xfrm>
            <a:off x="3800689" y="1314972"/>
            <a:ext cx="7309226" cy="3721291"/>
          </a:xfrm>
          <a:prstGeom prst="roundRect">
            <a:avLst>
              <a:gd name="adj" fmla="val 50000"/>
            </a:avLst>
          </a:prstGeom>
        </p:spPr>
      </p:pic>
      <p:sp>
        <p:nvSpPr>
          <p:cNvPr id="5" name="矩形: 圆角 4"/>
          <p:cNvSpPr/>
          <p:nvPr/>
        </p:nvSpPr>
        <p:spPr>
          <a:xfrm>
            <a:off x="1081948" y="1314842"/>
            <a:ext cx="7309226" cy="3716976"/>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053283" y="1912799"/>
            <a:ext cx="5648283" cy="1954638"/>
          </a:xfrm>
          <a:prstGeom prst="rect">
            <a:avLst/>
          </a:prstGeom>
        </p:spPr>
        <p:txBody>
          <a:bodyPr wrap="square">
            <a:spAutoFit/>
          </a:bodyPr>
          <a:lstStyle/>
          <a:p>
            <a:pPr algn="ctr"/>
            <a:r>
              <a:rPr lang="zh-CN" altLang="zh-CN" sz="3600" dirty="0">
                <a:latin typeface="+mj-ea"/>
                <a:ea typeface="+mj-ea"/>
                <a:sym typeface="+mn-ea"/>
              </a:rPr>
              <a:t>修饰</a:t>
            </a:r>
            <a:endParaRPr lang="en-US" altLang="zh-CN" sz="1600" b="1" dirty="0">
              <a:solidFill>
                <a:srgbClr val="3B3B3B"/>
              </a:solidFill>
              <a:latin typeface="Arial Black" panose="020B0A04020102020204" pitchFamily="34" charset="0"/>
              <a:ea typeface="+mj-ea"/>
            </a:endParaRPr>
          </a:p>
          <a:p>
            <a:pPr>
              <a:lnSpc>
                <a:spcPct val="150000"/>
              </a:lnSpc>
            </a:pPr>
            <a:endParaRPr lang="en-US" altLang="zh-CN" sz="1300" dirty="0">
              <a:latin typeface="+mj-ea"/>
              <a:ea typeface="+mj-ea"/>
            </a:endParaRPr>
          </a:p>
          <a:p>
            <a:pPr>
              <a:lnSpc>
                <a:spcPct val="150000"/>
              </a:lnSpc>
            </a:pPr>
            <a:r>
              <a:rPr lang="zh-CN" altLang="zh-CN" sz="1600" dirty="0">
                <a:latin typeface="+mj-ea"/>
                <a:ea typeface="+mj-ea"/>
              </a:rPr>
              <a:t>UML的大多数元素都有唯一而直接的图形表示符号，这些图形符号对元素的重要的方面提供了可视化表示。</a:t>
            </a:r>
            <a:endParaRPr lang="zh-CN" altLang="zh-CN" sz="1600" dirty="0">
              <a:latin typeface="+mj-ea"/>
              <a:ea typeface="+mj-ea"/>
            </a:endParaRPr>
          </a:p>
          <a:p>
            <a:pPr>
              <a:lnSpc>
                <a:spcPct val="150000"/>
              </a:lnSpc>
            </a:pPr>
            <a:endParaRPr lang="en-US" altLang="zh-CN" sz="1300" dirty="0">
              <a:latin typeface="+mj-ea"/>
              <a:ea typeface="+mj-ea"/>
            </a:endParaRPr>
          </a:p>
        </p:txBody>
      </p:sp>
      <p:cxnSp>
        <p:nvCxnSpPr>
          <p:cNvPr id="8" name="直接连接符 7"/>
          <p:cNvCxnSpPr/>
          <p:nvPr/>
        </p:nvCxnSpPr>
        <p:spPr>
          <a:xfrm>
            <a:off x="2198191" y="2548869"/>
            <a:ext cx="53589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2"/>
          <a:stretch>
            <a:fillRect/>
          </a:stretch>
        </p:blipFill>
        <p:spPr>
          <a:xfrm>
            <a:off x="10266045" y="239395"/>
            <a:ext cx="1680210" cy="159321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0"/>
            <a:ext cx="12192000" cy="6858000"/>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1"/>
          <a:stretch>
            <a:fillRect/>
          </a:stretch>
        </p:blipFill>
        <p:spPr>
          <a:xfrm>
            <a:off x="3923244" y="1468007"/>
            <a:ext cx="7309226" cy="3721291"/>
          </a:xfrm>
          <a:prstGeom prst="roundRect">
            <a:avLst>
              <a:gd name="adj" fmla="val 50000"/>
            </a:avLst>
          </a:prstGeom>
        </p:spPr>
      </p:pic>
      <p:sp>
        <p:nvSpPr>
          <p:cNvPr id="5" name="矩形: 圆角 4"/>
          <p:cNvSpPr/>
          <p:nvPr/>
        </p:nvSpPr>
        <p:spPr>
          <a:xfrm>
            <a:off x="1184183" y="1467877"/>
            <a:ext cx="7309226" cy="3716976"/>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132023" y="2128064"/>
            <a:ext cx="5648283" cy="2739211"/>
          </a:xfrm>
          <a:prstGeom prst="rect">
            <a:avLst/>
          </a:prstGeom>
        </p:spPr>
        <p:txBody>
          <a:bodyPr wrap="square">
            <a:spAutoFit/>
          </a:bodyPr>
          <a:lstStyle/>
          <a:p>
            <a:pPr algn="ctr"/>
            <a:r>
              <a:rPr lang="zh-CN" altLang="zh-CN" sz="3600" b="1" dirty="0">
                <a:latin typeface="Arial Black" panose="020B0A04020102020204" pitchFamily="34" charset="0"/>
                <a:ea typeface="+mj-ea"/>
              </a:rPr>
              <a:t>通用划分</a:t>
            </a:r>
            <a:endParaRPr lang="zh-CN" altLang="zh-CN" sz="3600" b="1" dirty="0">
              <a:latin typeface="Arial Black" panose="020B0A04020102020204" pitchFamily="34" charset="0"/>
              <a:ea typeface="+mj-ea"/>
            </a:endParaRPr>
          </a:p>
          <a:p>
            <a:endParaRPr lang="en-US" altLang="zh-CN" sz="1600" b="1" dirty="0">
              <a:solidFill>
                <a:srgbClr val="3B3B3B"/>
              </a:solidFill>
              <a:latin typeface="Arial Black" panose="020B0A04020102020204" pitchFamily="34" charset="0"/>
              <a:ea typeface="+mj-ea"/>
            </a:endParaRPr>
          </a:p>
          <a:p>
            <a:pPr>
              <a:lnSpc>
                <a:spcPct val="150000"/>
              </a:lnSpc>
            </a:pPr>
            <a:endParaRPr lang="en-US" altLang="zh-CN" sz="1300" dirty="0">
              <a:latin typeface="+mj-ea"/>
              <a:ea typeface="+mj-ea"/>
            </a:endParaRPr>
          </a:p>
          <a:p>
            <a:pPr>
              <a:lnSpc>
                <a:spcPct val="150000"/>
              </a:lnSpc>
            </a:pPr>
            <a:r>
              <a:rPr lang="zh-CN" altLang="zh-CN" dirty="0">
                <a:latin typeface="+mj-ea"/>
                <a:ea typeface="+mj-ea"/>
              </a:rPr>
              <a:t>1.对类和对象的划分。类是一种抽象，对象是这种抽象的一个具体表现。2.接口和实现的分离3.类型和角色的分离</a:t>
            </a:r>
            <a:endParaRPr lang="zh-CN" altLang="zh-CN" dirty="0">
              <a:latin typeface="+mj-ea"/>
              <a:ea typeface="+mj-ea"/>
            </a:endParaRPr>
          </a:p>
          <a:p>
            <a:pPr>
              <a:lnSpc>
                <a:spcPct val="150000"/>
              </a:lnSpc>
            </a:pPr>
            <a:endParaRPr lang="en-US" altLang="zh-CN" sz="1300" dirty="0">
              <a:latin typeface="+mj-ea"/>
              <a:ea typeface="+mj-ea"/>
            </a:endParaRPr>
          </a:p>
        </p:txBody>
      </p:sp>
      <p:cxnSp>
        <p:nvCxnSpPr>
          <p:cNvPr id="8" name="直接连接符 7"/>
          <p:cNvCxnSpPr/>
          <p:nvPr/>
        </p:nvCxnSpPr>
        <p:spPr>
          <a:xfrm>
            <a:off x="2159456" y="2855574"/>
            <a:ext cx="53589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2"/>
          <a:stretch>
            <a:fillRect/>
          </a:stretch>
        </p:blipFill>
        <p:spPr>
          <a:xfrm>
            <a:off x="10266045" y="239395"/>
            <a:ext cx="1680210" cy="159321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0"/>
            <a:ext cx="12192000" cy="6858000"/>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1"/>
          <a:stretch>
            <a:fillRect/>
          </a:stretch>
        </p:blipFill>
        <p:spPr>
          <a:xfrm>
            <a:off x="3892764" y="1537857"/>
            <a:ext cx="7309226" cy="3721291"/>
          </a:xfrm>
          <a:prstGeom prst="roundRect">
            <a:avLst>
              <a:gd name="adj" fmla="val 50000"/>
            </a:avLst>
          </a:prstGeom>
        </p:spPr>
      </p:pic>
      <p:sp>
        <p:nvSpPr>
          <p:cNvPr id="5" name="矩形: 圆角 4"/>
          <p:cNvSpPr/>
          <p:nvPr/>
        </p:nvSpPr>
        <p:spPr>
          <a:xfrm>
            <a:off x="1335313" y="1537727"/>
            <a:ext cx="7309226" cy="3716976"/>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276803" y="2350949"/>
            <a:ext cx="5648283" cy="2554545"/>
          </a:xfrm>
          <a:prstGeom prst="rect">
            <a:avLst/>
          </a:prstGeom>
        </p:spPr>
        <p:txBody>
          <a:bodyPr wrap="square">
            <a:spAutoFit/>
          </a:bodyPr>
          <a:lstStyle/>
          <a:p>
            <a:pPr algn="ctr"/>
            <a:r>
              <a:rPr lang="zh-CN" altLang="zh-CN" sz="3600" b="1" dirty="0">
                <a:latin typeface="Arial Black" panose="020B0A04020102020204" pitchFamily="34" charset="0"/>
                <a:ea typeface="+mj-ea"/>
              </a:rPr>
              <a:t>扩展机制</a:t>
            </a:r>
            <a:endParaRPr lang="zh-CN" altLang="zh-CN" sz="3600" b="1" dirty="0">
              <a:latin typeface="Arial Black" panose="020B0A04020102020204" pitchFamily="34" charset="0"/>
              <a:ea typeface="+mj-ea"/>
            </a:endParaRPr>
          </a:p>
          <a:p>
            <a:endParaRPr lang="en-US" altLang="zh-CN" sz="1600" b="1" dirty="0">
              <a:solidFill>
                <a:srgbClr val="3B3B3B"/>
              </a:solidFill>
              <a:latin typeface="Arial Black" panose="020B0A04020102020204" pitchFamily="34" charset="0"/>
              <a:ea typeface="+mj-ea"/>
            </a:endParaRPr>
          </a:p>
          <a:p>
            <a:pPr>
              <a:lnSpc>
                <a:spcPct val="150000"/>
              </a:lnSpc>
            </a:pPr>
            <a:r>
              <a:rPr lang="zh-CN" altLang="zh-CN" dirty="0">
                <a:latin typeface="+mj-ea"/>
                <a:ea typeface="+mj-ea"/>
              </a:rPr>
              <a:t>1.衍型：扩展了UML的词汇，可以用来创造新的构造块 2.标记值：扩展了UML的衍型，可以用来创建衍型规约的新信息 3.约束：扩展了UML的语义，可以用来增加新的规则或修改现有的规则</a:t>
            </a:r>
            <a:endParaRPr lang="zh-CN" altLang="zh-CN" dirty="0">
              <a:latin typeface="+mj-ea"/>
              <a:ea typeface="+mj-ea"/>
            </a:endParaRPr>
          </a:p>
        </p:txBody>
      </p:sp>
      <p:cxnSp>
        <p:nvCxnSpPr>
          <p:cNvPr id="8" name="直接连接符 7"/>
          <p:cNvCxnSpPr/>
          <p:nvPr/>
        </p:nvCxnSpPr>
        <p:spPr>
          <a:xfrm>
            <a:off x="2310586" y="3028294"/>
            <a:ext cx="53589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2"/>
          <a:stretch>
            <a:fillRect/>
          </a:stretch>
        </p:blipFill>
        <p:spPr>
          <a:xfrm>
            <a:off x="10266045" y="239395"/>
            <a:ext cx="1680210" cy="159321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t="12065" b="12905"/>
          <a:stretch>
            <a:fillRect/>
          </a:stretch>
        </p:blipFill>
        <p:spPr>
          <a:xfrm>
            <a:off x="-140970" y="0"/>
            <a:ext cx="12192000" cy="6858001"/>
          </a:xfrm>
          <a:prstGeom prst="rect">
            <a:avLst/>
          </a:prstGeom>
        </p:spPr>
      </p:pic>
      <p:sp>
        <p:nvSpPr>
          <p:cNvPr id="5" name="文本框 4"/>
          <p:cNvSpPr txBox="1"/>
          <p:nvPr/>
        </p:nvSpPr>
        <p:spPr>
          <a:xfrm>
            <a:off x="1798819" y="544422"/>
            <a:ext cx="4856813" cy="1015663"/>
          </a:xfrm>
          <a:prstGeom prst="rect">
            <a:avLst/>
          </a:prstGeom>
          <a:noFill/>
        </p:spPr>
        <p:txBody>
          <a:bodyPr wrap="square" rtlCol="0">
            <a:spAutoFit/>
          </a:bodyPr>
          <a:lstStyle/>
          <a:p>
            <a:r>
              <a:rPr lang="zh-CN" altLang="en-US" sz="6000" dirty="0"/>
              <a:t>参考资料</a:t>
            </a:r>
            <a:r>
              <a:rPr lang="en-US" altLang="zh-CN" sz="6000" dirty="0"/>
              <a:t>:</a:t>
            </a:r>
            <a:endParaRPr lang="zh-CN" altLang="en-US" sz="7200" dirty="0"/>
          </a:p>
        </p:txBody>
      </p:sp>
      <p:sp>
        <p:nvSpPr>
          <p:cNvPr id="6" name="文本框 5"/>
          <p:cNvSpPr txBox="1"/>
          <p:nvPr/>
        </p:nvSpPr>
        <p:spPr>
          <a:xfrm>
            <a:off x="3901191" y="3429000"/>
            <a:ext cx="9129009" cy="923330"/>
          </a:xfrm>
          <a:prstGeom prst="rect">
            <a:avLst/>
          </a:prstGeom>
          <a:noFill/>
        </p:spPr>
        <p:txBody>
          <a:bodyPr wrap="square" rtlCol="0">
            <a:spAutoFit/>
          </a:bodyPr>
          <a:lstStyle/>
          <a:p>
            <a:r>
              <a:rPr lang="en-US" altLang="zh-CN" sz="3600" dirty="0"/>
              <a:t>《UML</a:t>
            </a:r>
            <a:r>
              <a:rPr lang="zh-CN" altLang="en-US" sz="3600" dirty="0"/>
              <a:t>用户指南</a:t>
            </a:r>
            <a:r>
              <a:rPr lang="en-US" altLang="zh-CN" sz="3600" dirty="0"/>
              <a:t>》</a:t>
            </a:r>
            <a:endParaRPr lang="en-US" altLang="zh-CN" sz="3600" dirty="0"/>
          </a:p>
          <a:p>
            <a:endParaRPr lang="zh-CN" altLang="en-US" dirty="0"/>
          </a:p>
        </p:txBody>
      </p:sp>
      <p:pic>
        <p:nvPicPr>
          <p:cNvPr id="7" name="图片 6"/>
          <p:cNvPicPr>
            <a:picLocks noChangeAspect="1"/>
          </p:cNvPicPr>
          <p:nvPr/>
        </p:nvPicPr>
        <p:blipFill>
          <a:blip r:embed="rId2"/>
          <a:stretch>
            <a:fillRect/>
          </a:stretch>
        </p:blipFill>
        <p:spPr>
          <a:xfrm>
            <a:off x="10266045" y="239395"/>
            <a:ext cx="1680210" cy="159321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9" name="内容占位符 8"/>
          <p:cNvPicPr>
            <a:picLocks noChangeAspect="1"/>
          </p:cNvPicPr>
          <p:nvPr>
            <p:ph idx="1"/>
          </p:nvPr>
        </p:nvPicPr>
        <p:blipFill rotWithShape="1">
          <a:blip r:embed="rId1">
            <a:extLst>
              <a:ext uri="{28A0092B-C50C-407E-A947-70E740481C1C}">
                <a14:useLocalDpi xmlns:a14="http://schemas.microsoft.com/office/drawing/2010/main" val="0"/>
              </a:ext>
            </a:extLst>
          </a:blip>
          <a:srcRect t="12065" b="12905"/>
          <a:stretch>
            <a:fillRect/>
          </a:stretch>
        </p:blipFill>
        <p:spPr>
          <a:xfrm>
            <a:off x="3194050" y="1825625"/>
            <a:ext cx="5804535" cy="4351655"/>
          </a:xfrm>
          <a:prstGeom prst="rect">
            <a:avLst/>
          </a:prstGeom>
        </p:spPr>
      </p:pic>
      <p:pic>
        <p:nvPicPr>
          <p:cNvPr id="10" name="图片 9"/>
          <p:cNvPicPr>
            <a:picLocks noChangeAspect="1"/>
          </p:cNvPicPr>
          <p:nvPr/>
        </p:nvPicPr>
        <p:blipFill rotWithShape="1">
          <a:blip r:embed="rId1">
            <a:extLst>
              <a:ext uri="{28A0092B-C50C-407E-A947-70E740481C1C}">
                <a14:useLocalDpi xmlns:a14="http://schemas.microsoft.com/office/drawing/2010/main" val="0"/>
              </a:ext>
            </a:extLst>
          </a:blip>
          <a:srcRect t="12065" b="12905"/>
          <a:stretch>
            <a:fillRect/>
          </a:stretch>
        </p:blipFill>
        <p:spPr>
          <a:xfrm>
            <a:off x="0" y="-1"/>
            <a:ext cx="12192000" cy="6858001"/>
          </a:xfrm>
          <a:prstGeom prst="rect">
            <a:avLst/>
          </a:prstGeom>
        </p:spPr>
      </p:pic>
      <p:sp>
        <p:nvSpPr>
          <p:cNvPr id="11" name="文本框 10"/>
          <p:cNvSpPr txBox="1"/>
          <p:nvPr/>
        </p:nvSpPr>
        <p:spPr>
          <a:xfrm>
            <a:off x="838200" y="675640"/>
            <a:ext cx="5450205" cy="1014730"/>
          </a:xfrm>
          <a:prstGeom prst="rect">
            <a:avLst/>
          </a:prstGeom>
          <a:noFill/>
        </p:spPr>
        <p:txBody>
          <a:bodyPr wrap="square" rtlCol="0">
            <a:spAutoFit/>
          </a:bodyPr>
          <a:p>
            <a:r>
              <a:rPr lang="zh-CN" altLang="en-US" sz="6000"/>
              <a:t>组员分工：</a:t>
            </a:r>
            <a:endParaRPr lang="zh-CN" altLang="en-US" sz="6000"/>
          </a:p>
        </p:txBody>
      </p:sp>
      <p:sp>
        <p:nvSpPr>
          <p:cNvPr id="12" name="文本框 11"/>
          <p:cNvSpPr txBox="1"/>
          <p:nvPr/>
        </p:nvSpPr>
        <p:spPr>
          <a:xfrm>
            <a:off x="2335530" y="2619375"/>
            <a:ext cx="8139430" cy="2584450"/>
          </a:xfrm>
          <a:prstGeom prst="rect">
            <a:avLst/>
          </a:prstGeom>
          <a:noFill/>
        </p:spPr>
        <p:txBody>
          <a:bodyPr wrap="square" rtlCol="0">
            <a:spAutoFit/>
          </a:bodyPr>
          <a:p>
            <a:r>
              <a:rPr lang="zh-CN" altLang="en-US"/>
              <a:t>曹依娜：资料整合，</a:t>
            </a:r>
            <a:r>
              <a:rPr lang="en-US" altLang="zh-CN"/>
              <a:t>ppt</a:t>
            </a:r>
            <a:r>
              <a:rPr lang="zh-CN" altLang="en-US"/>
              <a:t>修改</a:t>
            </a:r>
            <a:endParaRPr lang="zh-CN" altLang="en-US"/>
          </a:p>
          <a:p>
            <a:endParaRPr lang="zh-CN" altLang="en-US"/>
          </a:p>
          <a:p>
            <a:r>
              <a:rPr lang="zh-CN" altLang="en-US"/>
              <a:t>梁晗昕：资料查找</a:t>
            </a:r>
            <a:endParaRPr lang="zh-CN" altLang="en-US"/>
          </a:p>
          <a:p>
            <a:endParaRPr lang="zh-CN" altLang="en-US"/>
          </a:p>
          <a:p>
            <a:r>
              <a:rPr lang="zh-CN" altLang="en-US"/>
              <a:t>陈杭俊：资料查找</a:t>
            </a:r>
            <a:endParaRPr lang="zh-CN" altLang="en-US"/>
          </a:p>
          <a:p>
            <a:endParaRPr lang="zh-CN" altLang="en-US"/>
          </a:p>
          <a:p>
            <a:r>
              <a:rPr lang="zh-CN" altLang="en-US"/>
              <a:t>查振宇：</a:t>
            </a:r>
            <a:r>
              <a:rPr lang="en-US" altLang="zh-CN"/>
              <a:t>ppt</a:t>
            </a:r>
            <a:r>
              <a:rPr lang="zh-CN" altLang="en-US"/>
              <a:t>制作</a:t>
            </a:r>
            <a:endParaRPr lang="zh-CN" altLang="en-US"/>
          </a:p>
          <a:p>
            <a:endParaRPr lang="zh-CN" altLang="en-US"/>
          </a:p>
          <a:p>
            <a:r>
              <a:rPr lang="zh-CN" altLang="en-US"/>
              <a:t>林伟：资料查找</a:t>
            </a:r>
            <a:endParaRPr lang="en-US" altLang="zh-C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chemeClr val="bg1">
              <a:lumMod val="75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945902" y="535940"/>
            <a:ext cx="3154680" cy="1108710"/>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946343" y="798459"/>
            <a:ext cx="3177540" cy="583565"/>
          </a:xfrm>
          <a:prstGeom prst="rect">
            <a:avLst/>
          </a:prstGeom>
          <a:noFill/>
        </p:spPr>
        <p:txBody>
          <a:bodyPr wrap="square" rtlCol="0">
            <a:spAutoFit/>
          </a:bodyPr>
          <a:lstStyle/>
          <a:p>
            <a:pPr algn="l"/>
            <a:r>
              <a:rPr lang="zh-CN" altLang="zh-CN" sz="3200" b="1" dirty="0">
                <a:latin typeface="Arial Black" panose="020B0A04020102020204" pitchFamily="34" charset="0"/>
                <a:sym typeface="+mn-ea"/>
              </a:rPr>
              <a:t>Grady Booch</a:t>
            </a:r>
            <a:endParaRPr lang="zh-CN" altLang="en-US" sz="3200" b="1" dirty="0">
              <a:solidFill>
                <a:schemeClr val="bg1"/>
              </a:solidFill>
              <a:latin typeface="Arial Black" panose="020B0A04020102020204" pitchFamily="34" charset="0"/>
              <a:ea typeface="+mj-ea"/>
            </a:endParaRPr>
          </a:p>
        </p:txBody>
      </p:sp>
      <p:sp>
        <p:nvSpPr>
          <p:cNvPr id="2" name="文本框 1"/>
          <p:cNvSpPr txBox="1"/>
          <p:nvPr/>
        </p:nvSpPr>
        <p:spPr>
          <a:xfrm>
            <a:off x="877570" y="2225040"/>
            <a:ext cx="8290560" cy="2861310"/>
          </a:xfrm>
          <a:prstGeom prst="rect">
            <a:avLst/>
          </a:prstGeom>
          <a:noFill/>
        </p:spPr>
        <p:txBody>
          <a:bodyPr wrap="square" rtlCol="0">
            <a:spAutoFit/>
          </a:bodyPr>
          <a:lstStyle/>
          <a:p>
            <a:r>
              <a:rPr lang="zh-CN" altLang="en-US" b="1" dirty="0">
                <a:solidFill>
                  <a:srgbClr val="1A1208"/>
                </a:solidFill>
                <a:uFillTx/>
              </a:rPr>
              <a:t>    </a:t>
            </a:r>
            <a:r>
              <a:rPr lang="zh-CN" altLang="en-US" b="1" dirty="0">
                <a:solidFill>
                  <a:srgbClr val="1A1208"/>
                </a:solidFill>
                <a:uFillTx/>
                <a:latin typeface="+mj-ea"/>
                <a:ea typeface="+mj-ea"/>
              </a:rPr>
              <a:t>Booch是美国Rational软件工程公司的首席科学家和Booch方法的主创人。与Rational公司的Ivar Jacobson、James Rumbaugh共同创建了一种可视化地说明、建造软件系统的工业标准语言-统一建模语言UML。UML在1997年被对象管理组织OMG正式确定为国际标准。Booch于一九七七年毕业于美国空军军官学校，并于一九七九年在加州大学圣.巴巴拉分校获得计算机工程硕士学位。Rational公司成立不久，Booch就加盟这个公司。在过去的十几年里他孜孜不倦地在面向对象领域里研究，取得了开拓性的研究成果。他开发了面向对象的分析设计方法Booch Method和可重用的、灵活的Booch组件。他还是Rational公司一些产品的开发者，包括该公司最初的软件工程环境Rational Enviroment及业界领先的可视化建模工具Ration Rose。</a:t>
            </a:r>
            <a:endParaRPr lang="zh-CN" altLang="en-US" b="1" dirty="0">
              <a:solidFill>
                <a:srgbClr val="1A1208"/>
              </a:solidFill>
              <a:uFillTx/>
              <a:latin typeface="+mj-ea"/>
              <a:ea typeface="+mj-ea"/>
            </a:endParaRPr>
          </a:p>
        </p:txBody>
      </p:sp>
      <p:pic>
        <p:nvPicPr>
          <p:cNvPr id="3" name="图片 2"/>
          <p:cNvPicPr>
            <a:picLocks noChangeAspect="1"/>
          </p:cNvPicPr>
          <p:nvPr/>
        </p:nvPicPr>
        <p:blipFill>
          <a:blip r:embed="rId1"/>
          <a:stretch>
            <a:fillRect/>
          </a:stretch>
        </p:blipFill>
        <p:spPr>
          <a:xfrm>
            <a:off x="9231630" y="2308860"/>
            <a:ext cx="2465070" cy="2957830"/>
          </a:xfrm>
          <a:prstGeom prst="rect">
            <a:avLst/>
          </a:prstGeom>
        </p:spPr>
      </p:pic>
      <p:pic>
        <p:nvPicPr>
          <p:cNvPr id="5" name="图片 4"/>
          <p:cNvPicPr>
            <a:picLocks noChangeAspect="1"/>
          </p:cNvPicPr>
          <p:nvPr/>
        </p:nvPicPr>
        <p:blipFill>
          <a:blip r:embed="rId2"/>
          <a:stretch>
            <a:fillRect/>
          </a:stretch>
        </p:blipFill>
        <p:spPr>
          <a:xfrm>
            <a:off x="10292715" y="113030"/>
            <a:ext cx="1680210" cy="159321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12065" b="12905"/>
          <a:stretch>
            <a:fillRect/>
          </a:stretch>
        </p:blipFill>
        <p:spPr>
          <a:xfrm>
            <a:off x="0" y="-1"/>
            <a:ext cx="12192000" cy="6858001"/>
          </a:xfrm>
          <a:prstGeom prst="rect">
            <a:avLst/>
          </a:prstGeom>
        </p:spPr>
      </p:pic>
      <p:sp>
        <p:nvSpPr>
          <p:cNvPr id="6" name="矩形 5"/>
          <p:cNvSpPr/>
          <p:nvPr/>
        </p:nvSpPr>
        <p:spPr>
          <a:xfrm>
            <a:off x="4379347" y="2887980"/>
            <a:ext cx="3154680" cy="1108710"/>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908357" y="3396525"/>
            <a:ext cx="4670357" cy="1200329"/>
          </a:xfrm>
          <a:prstGeom prst="rect">
            <a:avLst/>
          </a:prstGeom>
          <a:noFill/>
        </p:spPr>
        <p:txBody>
          <a:bodyPr wrap="square" rtlCol="0">
            <a:spAutoFit/>
          </a:bodyPr>
          <a:lstStyle/>
          <a:p>
            <a:r>
              <a:rPr lang="en-US" altLang="zh-CN" sz="7200" b="1" dirty="0">
                <a:solidFill>
                  <a:schemeClr val="bg1"/>
                </a:solidFill>
                <a:latin typeface="Arial Black" panose="020B0A04020102020204" pitchFamily="34" charset="0"/>
                <a:ea typeface="+mj-ea"/>
              </a:rPr>
              <a:t>THANKS</a:t>
            </a:r>
            <a:endParaRPr lang="zh-CN" altLang="en-US" sz="7200" b="1" dirty="0">
              <a:solidFill>
                <a:schemeClr val="bg1"/>
              </a:solidFill>
              <a:latin typeface="Arial Black" panose="020B0A04020102020204" pitchFamily="34" charset="0"/>
              <a:ea typeface="+mj-ea"/>
            </a:endParaRPr>
          </a:p>
        </p:txBody>
      </p:sp>
      <p:pic>
        <p:nvPicPr>
          <p:cNvPr id="3" name="图片 2"/>
          <p:cNvPicPr>
            <a:picLocks noChangeAspect="1"/>
          </p:cNvPicPr>
          <p:nvPr/>
        </p:nvPicPr>
        <p:blipFill>
          <a:blip r:embed="rId2"/>
          <a:stretch>
            <a:fillRect/>
          </a:stretch>
        </p:blipFill>
        <p:spPr>
          <a:xfrm>
            <a:off x="10266045" y="239395"/>
            <a:ext cx="1680210" cy="159321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chemeClr val="bg1">
              <a:lumMod val="75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946150" y="535940"/>
            <a:ext cx="4236085" cy="1108710"/>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946150" y="798195"/>
            <a:ext cx="4780915" cy="583565"/>
          </a:xfrm>
          <a:prstGeom prst="rect">
            <a:avLst/>
          </a:prstGeom>
          <a:noFill/>
        </p:spPr>
        <p:txBody>
          <a:bodyPr wrap="square" rtlCol="0">
            <a:spAutoFit/>
          </a:bodyPr>
          <a:lstStyle/>
          <a:p>
            <a:pPr algn="l"/>
            <a:r>
              <a:rPr lang="en-US" altLang="zh-CN" sz="3200" b="1" dirty="0">
                <a:latin typeface="Arial Black" panose="020B0A04020102020204" pitchFamily="34" charset="0"/>
                <a:sym typeface="+mn-ea"/>
              </a:rPr>
              <a:t>James Rumbaugh</a:t>
            </a:r>
            <a:endParaRPr lang="zh-CN" altLang="en-US" sz="3200" b="1" dirty="0">
              <a:solidFill>
                <a:schemeClr val="bg1"/>
              </a:solidFill>
              <a:latin typeface="Arial Black" panose="020B0A04020102020204" pitchFamily="34" charset="0"/>
              <a:ea typeface="+mj-ea"/>
            </a:endParaRPr>
          </a:p>
        </p:txBody>
      </p:sp>
      <p:sp>
        <p:nvSpPr>
          <p:cNvPr id="2" name="文本框 1"/>
          <p:cNvSpPr txBox="1"/>
          <p:nvPr/>
        </p:nvSpPr>
        <p:spPr>
          <a:xfrm>
            <a:off x="877570" y="2225040"/>
            <a:ext cx="8290560" cy="1477328"/>
          </a:xfrm>
          <a:prstGeom prst="rect">
            <a:avLst/>
          </a:prstGeom>
          <a:noFill/>
        </p:spPr>
        <p:txBody>
          <a:bodyPr wrap="square" rtlCol="0">
            <a:spAutoFit/>
          </a:bodyPr>
          <a:lstStyle/>
          <a:p>
            <a:r>
              <a:rPr lang="zh-CN" altLang="en-US" b="1" dirty="0">
                <a:solidFill>
                  <a:srgbClr val="1A1208"/>
                </a:solidFill>
                <a:uFillTx/>
                <a:latin typeface="+mj-ea"/>
                <a:ea typeface="+mj-ea"/>
              </a:rPr>
              <a:t>      James Rumbaugh 享誉全球的软件开发专家，与Grady booch，ivar jacobson 并成为IBM三剑客，一道开发了统一建模语言（Unified Modeling Language，UML），对象管理组织（Object Management Group，OMG）于 1997 年将 UML 采纳为业界标准建模语言。Jim 一直是引导 UML 未来开发的领袖，他提出了许多有关 UML 的概念，与 Rational 的其他软件领袖一起工作在各个领域。</a:t>
            </a:r>
            <a:endParaRPr lang="zh-CN" altLang="en-US" b="1" dirty="0">
              <a:solidFill>
                <a:srgbClr val="1A1208"/>
              </a:solidFill>
              <a:uFillTx/>
              <a:latin typeface="+mj-ea"/>
              <a:ea typeface="+mj-ea"/>
            </a:endParaRPr>
          </a:p>
        </p:txBody>
      </p:sp>
      <p:pic>
        <p:nvPicPr>
          <p:cNvPr id="5" name="图片 4"/>
          <p:cNvPicPr>
            <a:picLocks noChangeAspect="1"/>
          </p:cNvPicPr>
          <p:nvPr/>
        </p:nvPicPr>
        <p:blipFill>
          <a:blip r:embed="rId1"/>
          <a:stretch>
            <a:fillRect/>
          </a:stretch>
        </p:blipFill>
        <p:spPr>
          <a:xfrm>
            <a:off x="9760585" y="2566035"/>
            <a:ext cx="1540510" cy="2200910"/>
          </a:xfrm>
          <a:prstGeom prst="rect">
            <a:avLst/>
          </a:prstGeom>
        </p:spPr>
      </p:pic>
      <p:pic>
        <p:nvPicPr>
          <p:cNvPr id="3" name="图片 2"/>
          <p:cNvPicPr>
            <a:picLocks noChangeAspect="1"/>
          </p:cNvPicPr>
          <p:nvPr/>
        </p:nvPicPr>
        <p:blipFill>
          <a:blip r:embed="rId2"/>
          <a:stretch>
            <a:fillRect/>
          </a:stretch>
        </p:blipFill>
        <p:spPr>
          <a:xfrm>
            <a:off x="10302875" y="214630"/>
            <a:ext cx="1680210" cy="159321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chemeClr val="bg1">
              <a:lumMod val="75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946150" y="535940"/>
            <a:ext cx="3433445" cy="1108710"/>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946150" y="798195"/>
            <a:ext cx="4195445" cy="583565"/>
          </a:xfrm>
          <a:prstGeom prst="rect">
            <a:avLst/>
          </a:prstGeom>
          <a:noFill/>
        </p:spPr>
        <p:txBody>
          <a:bodyPr wrap="square" rtlCol="0">
            <a:spAutoFit/>
          </a:bodyPr>
          <a:lstStyle/>
          <a:p>
            <a:pPr algn="l"/>
            <a:r>
              <a:rPr lang="en-US" altLang="zh-CN" sz="3200" b="1" dirty="0">
                <a:latin typeface="Arial Black" panose="020B0A04020102020204" pitchFamily="34" charset="0"/>
                <a:sym typeface="+mn-ea"/>
              </a:rPr>
              <a:t>Ivar Jacobson</a:t>
            </a:r>
            <a:endParaRPr lang="zh-CN" altLang="en-US" sz="3200" b="1" dirty="0">
              <a:solidFill>
                <a:schemeClr val="bg1"/>
              </a:solidFill>
              <a:latin typeface="Arial Black" panose="020B0A04020102020204" pitchFamily="34" charset="0"/>
              <a:ea typeface="+mj-ea"/>
            </a:endParaRPr>
          </a:p>
        </p:txBody>
      </p:sp>
      <p:sp>
        <p:nvSpPr>
          <p:cNvPr id="2" name="文本框 1"/>
          <p:cNvSpPr txBox="1"/>
          <p:nvPr/>
        </p:nvSpPr>
        <p:spPr>
          <a:xfrm>
            <a:off x="877570" y="2225040"/>
            <a:ext cx="8290560" cy="1476375"/>
          </a:xfrm>
          <a:prstGeom prst="rect">
            <a:avLst/>
          </a:prstGeom>
          <a:noFill/>
        </p:spPr>
        <p:txBody>
          <a:bodyPr wrap="square" rtlCol="0">
            <a:spAutoFit/>
          </a:bodyPr>
          <a:lstStyle/>
          <a:p>
            <a:r>
              <a:rPr lang="zh-CN" altLang="en-US" b="1" dirty="0">
                <a:solidFill>
                  <a:srgbClr val="1A1208"/>
                </a:solidFill>
                <a:uFillTx/>
              </a:rPr>
              <a:t>       </a:t>
            </a:r>
            <a:r>
              <a:rPr lang="zh-CN" altLang="en-US" b="1" dirty="0">
                <a:solidFill>
                  <a:srgbClr val="1A1208"/>
                </a:solidFill>
                <a:uFillTx/>
                <a:latin typeface="+mj-ea"/>
                <a:ea typeface="+mj-ea"/>
              </a:rPr>
              <a:t>Ivar Jacobson博士被公认是深刻影响并改变着整个软件工业开发模式的世界级大师，是软件方法论的一面旗帜。他是面向方面的软件开发(AOSD)、组件(Component)和组件架构(Component Architecture)，用例，SDL (Specification Description Language), 现代业务工程，Rational统一过程(RUP), UML建模语言(与Grady Booch和James Rumbaugh共同创建)等业界主流方法和技术的创始人。</a:t>
            </a:r>
            <a:endParaRPr lang="zh-CN" altLang="en-US" b="1" dirty="0">
              <a:solidFill>
                <a:srgbClr val="1A1208"/>
              </a:solidFill>
              <a:uFillTx/>
              <a:latin typeface="+mj-ea"/>
              <a:ea typeface="+mj-ea"/>
            </a:endParaRPr>
          </a:p>
        </p:txBody>
      </p:sp>
      <p:pic>
        <p:nvPicPr>
          <p:cNvPr id="5" name="图片 4"/>
          <p:cNvPicPr>
            <a:picLocks noChangeAspect="1"/>
          </p:cNvPicPr>
          <p:nvPr/>
        </p:nvPicPr>
        <p:blipFill>
          <a:blip r:embed="rId1"/>
          <a:stretch>
            <a:fillRect/>
          </a:stretch>
        </p:blipFill>
        <p:spPr>
          <a:xfrm>
            <a:off x="9667240" y="2560320"/>
            <a:ext cx="1817370" cy="2726690"/>
          </a:xfrm>
          <a:prstGeom prst="rect">
            <a:avLst/>
          </a:prstGeom>
        </p:spPr>
      </p:pic>
      <p:pic>
        <p:nvPicPr>
          <p:cNvPr id="3" name="图片 2"/>
          <p:cNvPicPr>
            <a:picLocks noChangeAspect="1"/>
          </p:cNvPicPr>
          <p:nvPr/>
        </p:nvPicPr>
        <p:blipFill>
          <a:blip r:embed="rId2"/>
          <a:stretch>
            <a:fillRect/>
          </a:stretch>
        </p:blipFill>
        <p:spPr>
          <a:xfrm>
            <a:off x="10266045" y="239395"/>
            <a:ext cx="1680210" cy="159321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BEBA8EAE-BF5A-486C-A8C5-ECC9F3942E4B}">
                <a14:imgProps xmlns:a14="http://schemas.microsoft.com/office/drawing/2010/main">
                  <a14:imgLayer r:embed="rId2">
                    <a14:imgEffect>
                      <a14:brightnessContrast bright="20000"/>
                    </a14:imgEffect>
                  </a14:imgLayer>
                </a14:imgProps>
              </a:ext>
            </a:extLst>
          </a:blip>
          <a:stretch>
            <a:fillRect/>
          </a:stretch>
        </p:blipFill>
        <p:spPr>
          <a:xfrm>
            <a:off x="0" y="0"/>
            <a:ext cx="12192000" cy="6859398"/>
          </a:xfrm>
          <a:prstGeom prst="rect">
            <a:avLst/>
          </a:prstGeom>
        </p:spPr>
      </p:pic>
      <p:sp>
        <p:nvSpPr>
          <p:cNvPr id="5" name="矩形 4"/>
          <p:cNvSpPr/>
          <p:nvPr/>
        </p:nvSpPr>
        <p:spPr>
          <a:xfrm>
            <a:off x="0" y="0"/>
            <a:ext cx="12192000" cy="6858000"/>
          </a:xfrm>
          <a:prstGeom prst="rect">
            <a:avLst/>
          </a:prstGeom>
          <a:solidFill>
            <a:schemeClr val="tx1">
              <a:lumMod val="95000"/>
              <a:lumOff val="5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5577508" y="1054366"/>
            <a:ext cx="2468815"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781050" y="1692275"/>
            <a:ext cx="9484360" cy="4335145"/>
          </a:xfrm>
          <a:prstGeom prst="rect">
            <a:avLst/>
          </a:prstGeom>
          <a:gradFill>
            <a:gsLst>
              <a:gs pos="0">
                <a:schemeClr val="bg1">
                  <a:lumMod val="75000"/>
                  <a:alpha val="73000"/>
                </a:schemeClr>
              </a:gs>
              <a:gs pos="100000">
                <a:srgbClr val="FFFFFF">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连接符 43"/>
          <p:cNvCxnSpPr/>
          <p:nvPr/>
        </p:nvCxnSpPr>
        <p:spPr>
          <a:xfrm>
            <a:off x="4174967" y="1007365"/>
            <a:ext cx="2992582"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589405" y="2553335"/>
            <a:ext cx="8389620" cy="2399665"/>
          </a:xfrm>
          <a:prstGeom prst="rect">
            <a:avLst/>
          </a:prstGeom>
          <a:noFill/>
        </p:spPr>
        <p:txBody>
          <a:bodyPr wrap="square" rtlCol="0">
            <a:spAutoFit/>
          </a:bodyPr>
          <a:lstStyle/>
          <a:p>
            <a:r>
              <a:rPr lang="zh-CN" altLang="en-US" sz="2400">
                <a:solidFill>
                  <a:schemeClr val="bg1"/>
                </a:solidFill>
                <a:uFillTx/>
              </a:rPr>
              <a:t>1.结构事物</a:t>
            </a:r>
            <a:endParaRPr lang="zh-CN" altLang="en-US" sz="2400">
              <a:solidFill>
                <a:schemeClr val="bg1"/>
              </a:solidFill>
              <a:uFillTx/>
            </a:endParaRPr>
          </a:p>
          <a:p>
            <a:r>
              <a:rPr lang="zh-CN" altLang="en-US">
                <a:solidFill>
                  <a:schemeClr val="bg1"/>
                </a:solidFill>
                <a:uFillTx/>
              </a:rPr>
              <a:t>通常是模型的静态部分，描述概念元素或物理元素。结构事物总称为类目。</a:t>
            </a:r>
            <a:endParaRPr lang="zh-CN" altLang="en-US">
              <a:solidFill>
                <a:schemeClr val="bg1"/>
              </a:solidFill>
              <a:uFillTx/>
            </a:endParaRPr>
          </a:p>
          <a:p>
            <a:r>
              <a:rPr lang="zh-CN" altLang="en-US">
                <a:solidFill>
                  <a:schemeClr val="bg1"/>
                </a:solidFill>
                <a:uFillTx/>
              </a:rPr>
              <a:t>①类：是对一组具有相同属性，相同操作，相同关系和相同语义的对象的描述。类实现一个或多个接口。在图形上，把类化成一个矩形，矩形通常包括类的名字，属性和操作。</a:t>
            </a:r>
            <a:endParaRPr lang="zh-CN" altLang="en-US">
              <a:solidFill>
                <a:schemeClr val="bg1"/>
              </a:solidFill>
              <a:uFillTx/>
            </a:endParaRPr>
          </a:p>
          <a:p>
            <a:r>
              <a:rPr lang="zh-CN" altLang="en-US">
                <a:solidFill>
                  <a:schemeClr val="bg1"/>
                </a:solidFill>
                <a:uFillTx/>
              </a:rPr>
              <a:t>②接口：是一组操作的集合，其中的每个操作描述了类或构件的一个服务。     接口描述了元素的外部可见行为。接口的声明看上去像一个类，在名称的上方标注着关键字《interface》;除非有时用来表示常量，否则不需要属性。 </a:t>
            </a:r>
            <a:endParaRPr lang="zh-CN" altLang="en-US">
              <a:solidFill>
                <a:schemeClr val="bg1"/>
              </a:solidFill>
              <a:uFillTx/>
            </a:endParaRPr>
          </a:p>
        </p:txBody>
      </p:sp>
      <p:sp>
        <p:nvSpPr>
          <p:cNvPr id="9" name="文本框 8"/>
          <p:cNvSpPr txBox="1"/>
          <p:nvPr/>
        </p:nvSpPr>
        <p:spPr>
          <a:xfrm>
            <a:off x="4472353" y="300533"/>
            <a:ext cx="2980046" cy="706755"/>
          </a:xfrm>
          <a:prstGeom prst="rect">
            <a:avLst/>
          </a:prstGeom>
          <a:noFill/>
        </p:spPr>
        <p:txBody>
          <a:bodyPr wrap="square" rtlCol="0">
            <a:spAutoFit/>
          </a:bodyPr>
          <a:lstStyle/>
          <a:p>
            <a:r>
              <a:rPr lang="zh-CN" altLang="en-US" sz="4000">
                <a:sym typeface="+mn-ea"/>
              </a:rPr>
              <a:t>四种事物</a:t>
            </a:r>
            <a:endParaRPr lang="zh-CN" sz="4000" b="1" dirty="0">
              <a:solidFill>
                <a:schemeClr val="tx1"/>
              </a:solidFill>
              <a:uFillTx/>
              <a:latin typeface="宋体" panose="02010600030101010101" pitchFamily="2" charset="-122"/>
              <a:ea typeface="+mj-ea"/>
            </a:endParaRPr>
          </a:p>
        </p:txBody>
      </p:sp>
      <p:pic>
        <p:nvPicPr>
          <p:cNvPr id="2" name="图片 1"/>
          <p:cNvPicPr>
            <a:picLocks noChangeAspect="1"/>
          </p:cNvPicPr>
          <p:nvPr/>
        </p:nvPicPr>
        <p:blipFill>
          <a:blip r:embed="rId3"/>
          <a:stretch>
            <a:fillRect/>
          </a:stretch>
        </p:blipFill>
        <p:spPr>
          <a:xfrm>
            <a:off x="10266045" y="239395"/>
            <a:ext cx="1680210" cy="159321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BEBA8EAE-BF5A-486C-A8C5-ECC9F3942E4B}">
                <a14:imgProps xmlns:a14="http://schemas.microsoft.com/office/drawing/2010/main">
                  <a14:imgLayer r:embed="rId2">
                    <a14:imgEffect>
                      <a14:brightnessContrast bright="20000"/>
                    </a14:imgEffect>
                  </a14:imgLayer>
                </a14:imgProps>
              </a:ext>
            </a:extLst>
          </a:blip>
          <a:stretch>
            <a:fillRect/>
          </a:stretch>
        </p:blipFill>
        <p:spPr>
          <a:xfrm>
            <a:off x="0" y="0"/>
            <a:ext cx="12192000" cy="6859398"/>
          </a:xfrm>
          <a:prstGeom prst="rect">
            <a:avLst/>
          </a:prstGeom>
        </p:spPr>
      </p:pic>
      <p:sp>
        <p:nvSpPr>
          <p:cNvPr id="5" name="矩形 4"/>
          <p:cNvSpPr/>
          <p:nvPr/>
        </p:nvSpPr>
        <p:spPr>
          <a:xfrm>
            <a:off x="0" y="0"/>
            <a:ext cx="12192000" cy="6858000"/>
          </a:xfrm>
          <a:prstGeom prst="rect">
            <a:avLst/>
          </a:prstGeom>
          <a:solidFill>
            <a:schemeClr val="tx1">
              <a:lumMod val="95000"/>
              <a:lumOff val="5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5577508" y="1054366"/>
            <a:ext cx="2468815"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781050" y="1692275"/>
            <a:ext cx="9484360" cy="4335145"/>
          </a:xfrm>
          <a:prstGeom prst="rect">
            <a:avLst/>
          </a:prstGeom>
          <a:gradFill>
            <a:gsLst>
              <a:gs pos="0">
                <a:schemeClr val="bg1">
                  <a:lumMod val="75000"/>
                  <a:alpha val="73000"/>
                </a:schemeClr>
              </a:gs>
              <a:gs pos="100000">
                <a:srgbClr val="FFFFFF">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连接符 43"/>
          <p:cNvCxnSpPr/>
          <p:nvPr/>
        </p:nvCxnSpPr>
        <p:spPr>
          <a:xfrm>
            <a:off x="4174967" y="1007365"/>
            <a:ext cx="2992582"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589405" y="2553335"/>
            <a:ext cx="8389620" cy="2584450"/>
          </a:xfrm>
          <a:prstGeom prst="rect">
            <a:avLst/>
          </a:prstGeom>
          <a:noFill/>
        </p:spPr>
        <p:txBody>
          <a:bodyPr wrap="square" rtlCol="0">
            <a:spAutoFit/>
          </a:bodyPr>
          <a:lstStyle/>
          <a:p>
            <a:r>
              <a:rPr lang="zh-CN" altLang="en-US">
                <a:solidFill>
                  <a:schemeClr val="bg1"/>
                </a:solidFill>
                <a:uFillTx/>
              </a:rPr>
              <a:t>③</a:t>
            </a:r>
            <a:r>
              <a:rPr lang="en-US" altLang="zh-CN">
                <a:solidFill>
                  <a:schemeClr val="bg1"/>
                </a:solidFill>
                <a:uFillTx/>
              </a:rPr>
              <a:t>协作 定义了一个交互，它是由一组共同工作以提供某种协助行为和维度。把写作化成虚线椭圆。</a:t>
            </a:r>
            <a:endParaRPr lang="en-US" altLang="zh-CN">
              <a:solidFill>
                <a:schemeClr val="bg1"/>
              </a:solidFill>
              <a:uFillTx/>
            </a:endParaRPr>
          </a:p>
          <a:p>
            <a:r>
              <a:rPr lang="zh-CN" altLang="en-US">
                <a:solidFill>
                  <a:schemeClr val="bg1"/>
                </a:solidFill>
                <a:uFillTx/>
              </a:rPr>
              <a:t>④用况：是一组动作序列的描述。系统执行这些动作将产生对特定的参与者有价值而且可观察的结果。用况是通过写作实现的。在图形上，把用况化成实线椭圆，通常仅包含它的名称。</a:t>
            </a:r>
            <a:endParaRPr lang="zh-CN" altLang="en-US">
              <a:solidFill>
                <a:schemeClr val="bg1"/>
              </a:solidFill>
              <a:uFillTx/>
            </a:endParaRPr>
          </a:p>
          <a:p>
            <a:r>
              <a:rPr lang="zh-CN" altLang="en-US">
                <a:solidFill>
                  <a:schemeClr val="bg1"/>
                </a:solidFill>
                <a:uFillTx/>
              </a:rPr>
              <a:t>⑤5.主动类：其对象至少拥有一个进程或线程，因此它能够启动控制活动，主动类的对象所表现的元素的行为或其他元素的并发，除了这一点之外，它和类是一样的。在图形上，把主动类绘制成类图符，知识它的左右外框是双线，通常包含名称，属性和操作。</a:t>
            </a:r>
            <a:endParaRPr lang="zh-CN" altLang="en-US">
              <a:solidFill>
                <a:schemeClr val="bg1"/>
              </a:solidFill>
              <a:uFillTx/>
            </a:endParaRPr>
          </a:p>
        </p:txBody>
      </p:sp>
      <p:sp>
        <p:nvSpPr>
          <p:cNvPr id="9" name="文本框 8"/>
          <p:cNvSpPr txBox="1"/>
          <p:nvPr/>
        </p:nvSpPr>
        <p:spPr>
          <a:xfrm>
            <a:off x="4472353" y="300533"/>
            <a:ext cx="2980046" cy="706755"/>
          </a:xfrm>
          <a:prstGeom prst="rect">
            <a:avLst/>
          </a:prstGeom>
          <a:noFill/>
        </p:spPr>
        <p:txBody>
          <a:bodyPr wrap="square" rtlCol="0">
            <a:spAutoFit/>
          </a:bodyPr>
          <a:lstStyle/>
          <a:p>
            <a:r>
              <a:rPr lang="zh-CN" altLang="en-US" sz="4000">
                <a:sym typeface="+mn-ea"/>
              </a:rPr>
              <a:t>四种事物</a:t>
            </a:r>
            <a:endParaRPr lang="zh-CN" sz="4000" b="1" dirty="0">
              <a:solidFill>
                <a:schemeClr val="tx1"/>
              </a:solidFill>
              <a:uFillTx/>
              <a:latin typeface="宋体" panose="02010600030101010101" pitchFamily="2" charset="-122"/>
              <a:ea typeface="+mj-ea"/>
            </a:endParaRPr>
          </a:p>
        </p:txBody>
      </p:sp>
      <p:pic>
        <p:nvPicPr>
          <p:cNvPr id="2" name="图片 1"/>
          <p:cNvPicPr>
            <a:picLocks noChangeAspect="1"/>
          </p:cNvPicPr>
          <p:nvPr/>
        </p:nvPicPr>
        <p:blipFill>
          <a:blip r:embed="rId3"/>
          <a:stretch>
            <a:fillRect/>
          </a:stretch>
        </p:blipFill>
        <p:spPr>
          <a:xfrm>
            <a:off x="10265410" y="257810"/>
            <a:ext cx="1680210" cy="159321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BEBA8EAE-BF5A-486C-A8C5-ECC9F3942E4B}">
                <a14:imgProps xmlns:a14="http://schemas.microsoft.com/office/drawing/2010/main">
                  <a14:imgLayer r:embed="rId2">
                    <a14:imgEffect>
                      <a14:brightnessContrast bright="20000"/>
                    </a14:imgEffect>
                  </a14:imgLayer>
                </a14:imgProps>
              </a:ext>
            </a:extLst>
          </a:blip>
          <a:stretch>
            <a:fillRect/>
          </a:stretch>
        </p:blipFill>
        <p:spPr>
          <a:xfrm>
            <a:off x="0" y="0"/>
            <a:ext cx="12192000" cy="6859398"/>
          </a:xfrm>
          <a:prstGeom prst="rect">
            <a:avLst/>
          </a:prstGeom>
        </p:spPr>
      </p:pic>
      <p:sp>
        <p:nvSpPr>
          <p:cNvPr id="5" name="矩形 4"/>
          <p:cNvSpPr/>
          <p:nvPr/>
        </p:nvSpPr>
        <p:spPr>
          <a:xfrm>
            <a:off x="0" y="0"/>
            <a:ext cx="12192000" cy="6858000"/>
          </a:xfrm>
          <a:prstGeom prst="rect">
            <a:avLst/>
          </a:prstGeom>
          <a:solidFill>
            <a:schemeClr val="tx1">
              <a:lumMod val="95000"/>
              <a:lumOff val="5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5577508" y="1054366"/>
            <a:ext cx="2468815"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781050" y="1692275"/>
            <a:ext cx="9484360" cy="4335145"/>
          </a:xfrm>
          <a:prstGeom prst="rect">
            <a:avLst/>
          </a:prstGeom>
          <a:gradFill>
            <a:gsLst>
              <a:gs pos="0">
                <a:schemeClr val="bg1">
                  <a:lumMod val="75000"/>
                  <a:alpha val="73000"/>
                </a:schemeClr>
              </a:gs>
              <a:gs pos="100000">
                <a:srgbClr val="FFFFFF">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连接符 43"/>
          <p:cNvCxnSpPr/>
          <p:nvPr/>
        </p:nvCxnSpPr>
        <p:spPr>
          <a:xfrm>
            <a:off x="4174967" y="1007365"/>
            <a:ext cx="2992582"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589405" y="2553335"/>
            <a:ext cx="8389620" cy="1476375"/>
          </a:xfrm>
          <a:prstGeom prst="rect">
            <a:avLst/>
          </a:prstGeom>
          <a:noFill/>
        </p:spPr>
        <p:txBody>
          <a:bodyPr wrap="square" rtlCol="0">
            <a:spAutoFit/>
          </a:bodyPr>
          <a:lstStyle/>
          <a:p>
            <a:r>
              <a:rPr lang="zh-CN">
                <a:solidFill>
                  <a:schemeClr val="bg1"/>
                </a:solidFill>
                <a:uFillTx/>
              </a:rPr>
              <a:t>⑥构件：是系统模块化的部件，将实现隐藏在一组外部接口背后。</a:t>
            </a:r>
            <a:endParaRPr lang="zh-CN">
              <a:solidFill>
                <a:schemeClr val="bg1"/>
              </a:solidFill>
              <a:uFillTx/>
            </a:endParaRPr>
          </a:p>
          <a:p>
            <a:r>
              <a:rPr lang="zh-CN">
                <a:solidFill>
                  <a:schemeClr val="bg1"/>
                </a:solidFill>
                <a:uFillTx/>
              </a:rPr>
              <a:t>⑦制品：是系统中物理的而且可替换的部件。</a:t>
            </a:r>
            <a:endParaRPr lang="zh-CN">
              <a:solidFill>
                <a:schemeClr val="bg1"/>
              </a:solidFill>
              <a:uFillTx/>
            </a:endParaRPr>
          </a:p>
          <a:p>
            <a:r>
              <a:rPr lang="zh-CN">
                <a:solidFill>
                  <a:schemeClr val="bg1"/>
                </a:solidFill>
                <a:uFillTx/>
              </a:rPr>
              <a:t>⑧结点：运行时存在的物理元素，它表示一个计算机资源，通常至少有一些记忆能力，还经常具有处理能力。在图形上，把节点化成一个立方体，通常立方体中只写它的名</a:t>
            </a:r>
            <a:endParaRPr lang="zh-CN">
              <a:solidFill>
                <a:schemeClr val="bg1"/>
              </a:solidFill>
              <a:uFillTx/>
            </a:endParaRPr>
          </a:p>
        </p:txBody>
      </p:sp>
      <p:sp>
        <p:nvSpPr>
          <p:cNvPr id="9" name="文本框 8"/>
          <p:cNvSpPr txBox="1"/>
          <p:nvPr/>
        </p:nvSpPr>
        <p:spPr>
          <a:xfrm>
            <a:off x="4472353" y="300533"/>
            <a:ext cx="2980046" cy="706755"/>
          </a:xfrm>
          <a:prstGeom prst="rect">
            <a:avLst/>
          </a:prstGeom>
          <a:noFill/>
        </p:spPr>
        <p:txBody>
          <a:bodyPr wrap="square" rtlCol="0">
            <a:spAutoFit/>
          </a:bodyPr>
          <a:lstStyle/>
          <a:p>
            <a:r>
              <a:rPr lang="zh-CN" altLang="en-US" sz="4000">
                <a:sym typeface="+mn-ea"/>
              </a:rPr>
              <a:t>四种事物</a:t>
            </a:r>
            <a:endParaRPr lang="zh-CN" sz="4000" b="1" dirty="0">
              <a:solidFill>
                <a:schemeClr val="tx1"/>
              </a:solidFill>
              <a:uFillTx/>
              <a:latin typeface="宋体" panose="02010600030101010101" pitchFamily="2" charset="-122"/>
              <a:ea typeface="+mj-ea"/>
            </a:endParaRPr>
          </a:p>
        </p:txBody>
      </p:sp>
      <p:pic>
        <p:nvPicPr>
          <p:cNvPr id="2" name="图片 1"/>
          <p:cNvPicPr>
            <a:picLocks noChangeAspect="1"/>
          </p:cNvPicPr>
          <p:nvPr/>
        </p:nvPicPr>
        <p:blipFill>
          <a:blip r:embed="rId3"/>
          <a:stretch>
            <a:fillRect/>
          </a:stretch>
        </p:blipFill>
        <p:spPr>
          <a:xfrm>
            <a:off x="10266045" y="239395"/>
            <a:ext cx="1680210" cy="1593215"/>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3584</Words>
  <Application>WPS 演示</Application>
  <PresentationFormat>宽屏</PresentationFormat>
  <Paragraphs>225</Paragraphs>
  <Slides>40</Slides>
  <Notes>5</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40</vt:i4>
      </vt:variant>
    </vt:vector>
  </HeadingPairs>
  <TitlesOfParts>
    <vt:vector size="50" baseType="lpstr">
      <vt:lpstr>Arial</vt:lpstr>
      <vt:lpstr>宋体</vt:lpstr>
      <vt:lpstr>Wingdings</vt:lpstr>
      <vt:lpstr>Arial Black</vt:lpstr>
      <vt:lpstr>等线</vt:lpstr>
      <vt:lpstr>等线 Light</vt:lpstr>
      <vt:lpstr>微软雅黑</vt:lpstr>
      <vt:lpstr>Arial Unicode MS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Zita Yao</dc:creator>
  <cp:lastModifiedBy>777</cp:lastModifiedBy>
  <cp:revision>453</cp:revision>
  <dcterms:created xsi:type="dcterms:W3CDTF">2017-10-09T06:06:00Z</dcterms:created>
  <dcterms:modified xsi:type="dcterms:W3CDTF">2017-11-01T13:48:17Z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